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6" r:id="rId2"/>
    <p:sldId id="322" r:id="rId3"/>
    <p:sldId id="288" r:id="rId4"/>
    <p:sldId id="289" r:id="rId5"/>
    <p:sldId id="290" r:id="rId6"/>
    <p:sldId id="303" r:id="rId7"/>
    <p:sldId id="307" r:id="rId8"/>
    <p:sldId id="291" r:id="rId9"/>
    <p:sldId id="292" r:id="rId10"/>
    <p:sldId id="293" r:id="rId11"/>
    <p:sldId id="294" r:id="rId12"/>
    <p:sldId id="301" r:id="rId13"/>
    <p:sldId id="295" r:id="rId14"/>
    <p:sldId id="317" r:id="rId15"/>
    <p:sldId id="321" r:id="rId16"/>
    <p:sldId id="297" r:id="rId17"/>
    <p:sldId id="320" r:id="rId18"/>
    <p:sldId id="298" r:id="rId19"/>
    <p:sldId id="318" r:id="rId20"/>
    <p:sldId id="283" r:id="rId21"/>
  </p:sldIdLst>
  <p:sldSz cx="9144000" cy="6858000" type="screen4x3"/>
  <p:notesSz cx="6858000" cy="9101138"/>
  <p:defaultTextStyle>
    <a:defPPr>
      <a:defRPr lang="en-US"/>
    </a:defPPr>
    <a:lvl1pPr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2E2E2"/>
    <a:srgbClr val="FFFF99"/>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BDF33FF-A31B-41CA-9DA5-81DAE3D1D8D8}"/>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1" name="Rectangle 3">
            <a:extLst>
              <a:ext uri="{FF2B5EF4-FFF2-40B4-BE49-F238E27FC236}">
                <a16:creationId xmlns:a16="http://schemas.microsoft.com/office/drawing/2014/main" id="{F7BA9565-2CA3-4452-B8C8-D3F4EAD4FF74}"/>
              </a:ext>
            </a:extLst>
          </p:cNvPr>
          <p:cNvSpPr>
            <a:spLocks noGrp="1" noChangeArrowheads="1"/>
          </p:cNvSpPr>
          <p:nvPr>
            <p:ph type="dt" sz="quarter"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48132" name="Rectangle 4">
            <a:extLst>
              <a:ext uri="{FF2B5EF4-FFF2-40B4-BE49-F238E27FC236}">
                <a16:creationId xmlns:a16="http://schemas.microsoft.com/office/drawing/2014/main" id="{A4EE7954-0D4F-49D6-ADB6-220606B83867}"/>
              </a:ext>
            </a:extLst>
          </p:cNvPr>
          <p:cNvSpPr>
            <a:spLocks noGrp="1" noChangeArrowheads="1"/>
          </p:cNvSpPr>
          <p:nvPr>
            <p:ph type="ftr" sz="quarter" idx="2"/>
          </p:nvPr>
        </p:nvSpPr>
        <p:spPr bwMode="auto">
          <a:xfrm>
            <a:off x="0" y="864393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3" name="Rectangle 5">
            <a:extLst>
              <a:ext uri="{FF2B5EF4-FFF2-40B4-BE49-F238E27FC236}">
                <a16:creationId xmlns:a16="http://schemas.microsoft.com/office/drawing/2014/main" id="{82734F92-DCA4-44DF-B38E-CD9DE19CE754}"/>
              </a:ext>
            </a:extLst>
          </p:cNvPr>
          <p:cNvSpPr>
            <a:spLocks noGrp="1" noChangeArrowheads="1"/>
          </p:cNvSpPr>
          <p:nvPr>
            <p:ph type="sldNum" sz="quarter" idx="3"/>
          </p:nvPr>
        </p:nvSpPr>
        <p:spPr bwMode="auto">
          <a:xfrm>
            <a:off x="3884613" y="864393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3058E0E-5605-4740-BFDD-6F27815998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066EC2-F971-4AE7-B286-6D33F502D4DE}"/>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atin typeface="Charlemagne Std" pitchFamily="82"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141E4093-091E-4892-9354-0FFFB07705CC}"/>
              </a:ext>
            </a:extLst>
          </p:cNvPr>
          <p:cNvSpPr>
            <a:spLocks noGrp="1"/>
          </p:cNvSpPr>
          <p:nvPr>
            <p:ph type="dt" idx="1"/>
          </p:nvPr>
        </p:nvSpPr>
        <p:spPr>
          <a:xfrm>
            <a:off x="3884613" y="0"/>
            <a:ext cx="2971800" cy="4556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1BB63245-6F87-4BBC-A078-76F3BA2B82B6}" type="datetimeFigureOut">
              <a:rPr lang="en-US" altLang="en-US"/>
              <a:pPr/>
              <a:t>5/11/2020</a:t>
            </a:fld>
            <a:endParaRPr lang="en-US" altLang="en-US"/>
          </a:p>
        </p:txBody>
      </p:sp>
      <p:sp>
        <p:nvSpPr>
          <p:cNvPr id="4" name="Slide Image Placeholder 3">
            <a:extLst>
              <a:ext uri="{FF2B5EF4-FFF2-40B4-BE49-F238E27FC236}">
                <a16:creationId xmlns:a16="http://schemas.microsoft.com/office/drawing/2014/main" id="{A1496069-415B-4DA9-A714-DD97506F09CE}"/>
              </a:ext>
            </a:extLst>
          </p:cNvPr>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825DC9B-6C34-4A6A-8D2E-4F457664B52E}"/>
              </a:ext>
            </a:extLst>
          </p:cNvPr>
          <p:cNvSpPr>
            <a:spLocks noGrp="1"/>
          </p:cNvSpPr>
          <p:nvPr>
            <p:ph type="body" sz="quarter" idx="3"/>
          </p:nvPr>
        </p:nvSpPr>
        <p:spPr>
          <a:xfrm>
            <a:off x="685800" y="4322763"/>
            <a:ext cx="5486400" cy="40957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F321222-DD40-4C10-BA2F-8E7EB42804AA}"/>
              </a:ext>
            </a:extLst>
          </p:cNvPr>
          <p:cNvSpPr>
            <a:spLocks noGrp="1"/>
          </p:cNvSpPr>
          <p:nvPr>
            <p:ph type="ftr" sz="quarter" idx="4"/>
          </p:nvPr>
        </p:nvSpPr>
        <p:spPr>
          <a:xfrm>
            <a:off x="0" y="8643938"/>
            <a:ext cx="2971800" cy="455612"/>
          </a:xfrm>
          <a:prstGeom prst="rect">
            <a:avLst/>
          </a:prstGeom>
        </p:spPr>
        <p:txBody>
          <a:bodyPr vert="horz" lIns="91440" tIns="45720" rIns="91440" bIns="45720" rtlCol="0" anchor="b"/>
          <a:lstStyle>
            <a:lvl1pPr algn="l" eaLnBrk="1" hangingPunct="1">
              <a:defRPr sz="1200">
                <a:latin typeface="Charlemagne Std" pitchFamily="82"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E34E016-F3DD-45D8-B956-7685E05DD96E}"/>
              </a:ext>
            </a:extLst>
          </p:cNvPr>
          <p:cNvSpPr>
            <a:spLocks noGrp="1"/>
          </p:cNvSpPr>
          <p:nvPr>
            <p:ph type="sldNum" sz="quarter" idx="5"/>
          </p:nvPr>
        </p:nvSpPr>
        <p:spPr>
          <a:xfrm>
            <a:off x="3884613" y="8643938"/>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50581E-CD23-4CA0-B4A8-5802EC72C2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268A115-56F0-4FD2-A90B-9E9BB03E37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DDDE982A-2E4A-4232-BAFA-8FA1E06F3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8B44D529-16C8-43A9-9155-B8B8672ED6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32B7922-69DF-4056-A375-C94935B467D6}"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91541EAD-7878-4E84-AA64-24125E674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80F10943-CE25-4887-8C1D-CA02AE7ACA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A scene reinforcing security – parents lovingly tuck in their children – safe in their beds under the watchful eyes of their parents.  </a:t>
            </a:r>
          </a:p>
          <a:p>
            <a:pPr marL="228600" indent="-228600">
              <a:buFont typeface="Calibri" panose="020F0502020204030204" pitchFamily="34" charset="0"/>
              <a:buAutoNum type="arabicPeriod"/>
            </a:pPr>
            <a:r>
              <a:rPr lang="en-US" altLang="en-US" b="1">
                <a:ea typeface="ＭＳ Ｐゴシック" panose="020B0600070205080204" pitchFamily="34" charset="-128"/>
              </a:rPr>
              <a:t>However – the newspaper in the father’s hand references the war in Europe, specifically the bombings of England </a:t>
            </a:r>
          </a:p>
          <a:p>
            <a:pPr marL="228600" indent="-228600">
              <a:buFont typeface="Calibri" panose="020F0502020204030204" pitchFamily="34" charset="0"/>
              <a:buAutoNum type="arabicPeriod"/>
            </a:pPr>
            <a:r>
              <a:rPr lang="en-US" altLang="en-US" b="1">
                <a:ea typeface="ＭＳ Ｐゴシック" panose="020B0600070205080204" pitchFamily="34" charset="-128"/>
              </a:rPr>
              <a:t>The light in the background has been suggested to allude to European cities on fire – the white shirt and white sheets could suggest purity – and this is made stronger and more evident through Rockwell’s use of a shadow on the wall – this darkness allows the white sheet/pillows, apron, newspaper, and shirt to stand out – it also possibly alludes to the war in the background.  Similarly, the doll laying in the foreground suggests the death and destruction in Europe – a broken body laying on the ground.  The rule of law is ultimately what is at stake as the war unfolds in Europe and the Pacific Theaters – only by defending the rule of law and defeating oppressive tyrannies can children everywhere sleep peacefully. </a:t>
            </a:r>
          </a:p>
          <a:p>
            <a:pPr marL="228600" indent="-228600">
              <a:buFont typeface="Calibri" panose="020F0502020204030204" pitchFamily="34" charset="0"/>
              <a:buAutoNum type="arabicPeriod"/>
            </a:pPr>
            <a:r>
              <a:rPr lang="en-US" altLang="en-US" b="1">
                <a:ea typeface="ＭＳ Ｐゴシック" panose="020B0600070205080204" pitchFamily="34" charset="-128"/>
              </a:rPr>
              <a:t>One other point in reference to gender, again we find the father tied to the public sphere through his holding the newspaper related to the war and the mother being the one physically, in a nurturing posture, interacting with the children – tying her to the private/domestic sphere. </a:t>
            </a:r>
          </a:p>
          <a:p>
            <a:pPr marL="228600" indent="-228600">
              <a:buFont typeface="Calibri" panose="020F0502020204030204" pitchFamily="34" charset="0"/>
              <a:buAutoNum type="arabicPeriod"/>
            </a:pPr>
            <a:r>
              <a:rPr lang="en-US" altLang="en-US" b="1">
                <a:ea typeface="ＭＳ Ｐゴシック" panose="020B0600070205080204" pitchFamily="34" charset="-128"/>
              </a:rPr>
              <a:t>The Pioneer Suspender Company noted that Rockwell meticulously and accurately portrays the father wearing their suspenders, thus, as the company pointed out, he had another freedom from fear – freedom from fear of his pants falling down as they were secured by their reliable product!  </a:t>
            </a:r>
          </a:p>
        </p:txBody>
      </p:sp>
      <p:sp>
        <p:nvSpPr>
          <p:cNvPr id="38915" name="Slide Number Placeholder 3">
            <a:extLst>
              <a:ext uri="{FF2B5EF4-FFF2-40B4-BE49-F238E27FC236}">
                <a16:creationId xmlns:a16="http://schemas.microsoft.com/office/drawing/2014/main" id="{DD39DA27-FFCA-4181-9616-E2D2C1B39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1464BC1-C69A-43FD-B716-9FBC5E95A692}"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DC66FA8C-CD83-4D2E-8791-0AA167605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47AE9AD0-30BB-43C4-B8C6-0677E35F71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This is the 2</a:t>
            </a:r>
            <a:r>
              <a:rPr lang="en-US" altLang="en-US" b="1" baseline="30000">
                <a:ea typeface="ＭＳ Ｐゴシック" panose="020B0600070205080204" pitchFamily="34" charset="-128"/>
              </a:rPr>
              <a:t>nd</a:t>
            </a:r>
            <a:r>
              <a:rPr lang="en-US" altLang="en-US" b="1">
                <a:ea typeface="ＭＳ Ｐゴシック" panose="020B0600070205080204" pitchFamily="34" charset="-128"/>
              </a:rPr>
              <a:t> in a series of 3 paintings Rockwell did where works in an art museum/gallery come to life</a:t>
            </a:r>
          </a:p>
          <a:p>
            <a:pPr marL="228600" indent="-228600">
              <a:buFont typeface="Calibri" panose="020F0502020204030204" pitchFamily="34" charset="0"/>
              <a:buAutoNum type="arabicPeriod"/>
            </a:pPr>
            <a:r>
              <a:rPr lang="en-US" altLang="en-US" b="1">
                <a:ea typeface="ＭＳ Ｐゴシック" panose="020B0600070205080204" pitchFamily="34" charset="-128"/>
              </a:rPr>
              <a:t>Comical work as a “common man,” a museum worker, carries a frame and wire through a gallery in a museum</a:t>
            </a:r>
          </a:p>
          <a:p>
            <a:pPr marL="228600" indent="-228600">
              <a:buFont typeface="Calibri" panose="020F0502020204030204" pitchFamily="34" charset="0"/>
              <a:buAutoNum type="arabicPeriod"/>
            </a:pPr>
            <a:r>
              <a:rPr lang="en-US" altLang="en-US" b="1">
                <a:ea typeface="ＭＳ Ｐゴシック" panose="020B0600070205080204" pitchFamily="34" charset="-128"/>
              </a:rPr>
              <a:t>Works from the Renaissance, 18</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c., and 19</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c. are hung on the wall, while a modern, early 20</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c. sculpture, is present in the foreground </a:t>
            </a:r>
          </a:p>
          <a:p>
            <a:pPr marL="228600" indent="-228600">
              <a:buFont typeface="Calibri" panose="020F0502020204030204" pitchFamily="34" charset="0"/>
              <a:buAutoNum type="arabicPeriod"/>
            </a:pPr>
            <a:r>
              <a:rPr lang="en-US" altLang="en-US" b="1">
                <a:ea typeface="ＭＳ Ｐゴシック" panose="020B0600070205080204" pitchFamily="34" charset="-128"/>
              </a:rPr>
              <a:t>Arguably, Rockwell elevates the common man – an everyman – to an equal status of those pictured around him.  </a:t>
            </a:r>
          </a:p>
          <a:p>
            <a:pPr marL="228600" indent="-228600">
              <a:buFont typeface="Calibri" panose="020F0502020204030204" pitchFamily="34" charset="0"/>
              <a:buAutoNum type="arabicPeriod"/>
            </a:pPr>
            <a:r>
              <a:rPr lang="en-US" altLang="en-US" b="1">
                <a:ea typeface="ＭＳ Ｐゴシック" panose="020B0600070205080204" pitchFamily="34" charset="-128"/>
              </a:rPr>
              <a:t>Historically, portraiture was tied to those of means – those who could afford to have their images preserved through painting</a:t>
            </a:r>
          </a:p>
          <a:p>
            <a:pPr marL="228600" indent="-228600">
              <a:buFont typeface="Calibri" panose="020F0502020204030204" pitchFamily="34" charset="0"/>
              <a:buAutoNum type="arabicPeriod"/>
            </a:pPr>
            <a:r>
              <a:rPr lang="en-US" altLang="en-US" b="1">
                <a:ea typeface="ＭＳ Ｐゴシック" panose="020B0600070205080204" pitchFamily="34" charset="-128"/>
              </a:rPr>
              <a:t>Note the British officer – he looks down, literally, at the museum worker – this officer would have been, in all likelihood, a second or third son in the aristocracy – due to primogeniture, his oldest brother would have inherited land – it was not uncommon for parents of second, third, and so on sons to have bought those sons a commission in the military – paid for them to be officers so they could make a name for themselves.  This officer was part of the elite – and he does not like that this common everyman is now celebrated through portraiture!</a:t>
            </a:r>
          </a:p>
          <a:p>
            <a:pPr marL="228600" indent="-228600">
              <a:buFont typeface="Calibri" panose="020F0502020204030204" pitchFamily="34" charset="0"/>
              <a:buAutoNum type="arabicPeriod"/>
            </a:pPr>
            <a:r>
              <a:rPr lang="en-US" altLang="en-US" b="1">
                <a:ea typeface="ＭＳ Ｐゴシック" panose="020B0600070205080204" pitchFamily="34" charset="-128"/>
              </a:rPr>
              <a:t>Similarly, the Renaissance figure behind the everyman stares at him with disdain </a:t>
            </a:r>
          </a:p>
          <a:p>
            <a:pPr marL="228600" indent="-228600">
              <a:buFont typeface="Calibri" panose="020F0502020204030204" pitchFamily="34" charset="0"/>
              <a:buAutoNum type="arabicPeriod"/>
            </a:pPr>
            <a:r>
              <a:rPr lang="en-US" altLang="en-US" b="1">
                <a:ea typeface="ＭＳ Ｐゴシック" panose="020B0600070205080204" pitchFamily="34" charset="-128"/>
              </a:rPr>
              <a:t>Portraiture allows the everyman to be positioned as an equal with the two aristocrats – which they apparently do not like based on their expressions</a:t>
            </a:r>
          </a:p>
          <a:p>
            <a:pPr marL="228600" indent="-228600">
              <a:buFont typeface="Calibri" panose="020F0502020204030204" pitchFamily="34" charset="0"/>
              <a:buAutoNum type="arabicPeriod"/>
            </a:pPr>
            <a:r>
              <a:rPr lang="en-US" altLang="en-US" b="1">
                <a:ea typeface="ＭＳ Ｐゴシック" panose="020B0600070205080204" pitchFamily="34" charset="-128"/>
              </a:rPr>
              <a:t>Portraiture elevates him to equal status while his being tied to modern works of art suggests that this ideal (equality) is anything but outdated and antiquated – something that arguably the notions of elitism and hierarchy are as the aristocrats are held in place through their frames </a:t>
            </a:r>
          </a:p>
          <a:p>
            <a:pPr marL="228600" indent="-228600">
              <a:buFont typeface="Calibri" panose="020F0502020204030204" pitchFamily="34" charset="0"/>
              <a:buAutoNum type="arabicPeriod"/>
            </a:pPr>
            <a:r>
              <a:rPr lang="en-US" altLang="en-US" b="1">
                <a:ea typeface="ＭＳ Ｐゴシック" panose="020B0600070205080204" pitchFamily="34" charset="-128"/>
              </a:rPr>
              <a:t>Overall, Framed celebrates the foundation upon which the rule of law must rest – that “all men are created equal” and are entitled to equal protection under the law</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1E73B037-8E2B-4446-8DFE-C363ECDC5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45A7709-6C15-4EF7-9E48-90D93A88E278}"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9993DC45-A2EA-4474-8D3C-3FED00A25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C638AC78-4855-4DD4-B766-ADF8919E59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First and only illustration containing only black characters.</a:t>
            </a:r>
          </a:p>
          <a:p>
            <a:endParaRPr lang="en-US" altLang="en-US" b="1">
              <a:ea typeface="ＭＳ Ｐゴシック" panose="020B0600070205080204" pitchFamily="34" charset="-128"/>
            </a:endParaRPr>
          </a:p>
          <a:p>
            <a:r>
              <a:rPr lang="en-US" altLang="en-US" b="1">
                <a:ea typeface="ＭＳ Ｐゴシック" panose="020B0600070205080204" pitchFamily="34" charset="-128"/>
              </a:rPr>
              <a:t>Created to accompany a short story by Kenneth Perkins, a story which was a retelling of </a:t>
            </a:r>
            <a:r>
              <a:rPr lang="en-US" altLang="en-US" b="1" i="1">
                <a:ea typeface="ＭＳ Ｐゴシック" panose="020B0600070205080204" pitchFamily="34" charset="-128"/>
              </a:rPr>
              <a:t>La Traviata </a:t>
            </a:r>
            <a:r>
              <a:rPr lang="en-US" altLang="en-US" b="1">
                <a:ea typeface="ＭＳ Ｐゴシック" panose="020B0600070205080204" pitchFamily="34" charset="-128"/>
              </a:rPr>
              <a:t>with a happy ending.</a:t>
            </a:r>
          </a:p>
          <a:p>
            <a:endParaRPr lang="en-US" altLang="en-US" b="1">
              <a:ea typeface="ＭＳ Ｐゴシック" panose="020B0600070205080204" pitchFamily="34" charset="-128"/>
            </a:endParaRPr>
          </a:p>
          <a:p>
            <a:r>
              <a:rPr lang="en-US" altLang="en-US" b="1">
                <a:ea typeface="ＭＳ Ｐゴシック" panose="020B0600070205080204" pitchFamily="34" charset="-128"/>
              </a:rPr>
              <a:t>Illustration foreshadows racially charged issues that Rockwell would address in his later work.</a:t>
            </a:r>
          </a:p>
          <a:p>
            <a:endParaRPr lang="en-US" altLang="en-US" b="1">
              <a:ea typeface="ＭＳ Ｐゴシック" panose="020B0600070205080204" pitchFamily="34" charset="-128"/>
            </a:endParaRPr>
          </a:p>
          <a:p>
            <a:r>
              <a:rPr lang="en-US" altLang="en-US" b="1" u="sng">
                <a:ea typeface="ＭＳ Ｐゴシック" panose="020B0600070205080204" pitchFamily="34" charset="-128"/>
              </a:rPr>
              <a:t>OVERVIEW OF STORY</a:t>
            </a:r>
            <a:r>
              <a:rPr lang="en-US" altLang="en-US" b="1">
                <a:ea typeface="ＭＳ Ｐゴシック" panose="020B0600070205080204" pitchFamily="34" charset="-128"/>
              </a:rPr>
              <a:t>:</a:t>
            </a:r>
          </a:p>
          <a:p>
            <a:r>
              <a:rPr lang="en-US" altLang="en-US" b="1">
                <a:ea typeface="ＭＳ Ｐゴシック" panose="020B0600070205080204" pitchFamily="34" charset="-128"/>
              </a:rPr>
              <a:t>	1. Spice – unwed mother, “light-skinned” African-American in love with son of a wealthy, educated political boss of the A-A community in New Orleans</a:t>
            </a:r>
          </a:p>
          <a:p>
            <a:r>
              <a:rPr lang="en-US" altLang="en-US" b="1">
                <a:ea typeface="ＭＳ Ｐゴシック" panose="020B0600070205080204" pitchFamily="34" charset="-128"/>
              </a:rPr>
              <a:t>	2. Lover’s father uses his political power to have Spice declared an unfit mother and orders her expelled from the city as an undesirable person</a:t>
            </a:r>
          </a:p>
          <a:p>
            <a:r>
              <a:rPr lang="en-US" altLang="en-US" b="1">
                <a:ea typeface="ＭＳ Ｐゴシック" panose="020B0600070205080204" pitchFamily="34" charset="-128"/>
              </a:rPr>
              <a:t>	3. Visits a local black congregation that combines Christianity and the old was – voodoo – for help in getting her son back</a:t>
            </a:r>
          </a:p>
          <a:p>
            <a:r>
              <a:rPr lang="en-US" altLang="en-US" b="1">
                <a:ea typeface="ＭＳ Ｐゴシック" panose="020B0600070205080204" pitchFamily="34" charset="-128"/>
              </a:rPr>
              <a:t>	4. Local voodoo priestess casts a spell on the father, but Spice has a change of heart and warns him by making him believe she has the power to remove the evil Ouanga</a:t>
            </a:r>
          </a:p>
          <a:p>
            <a:r>
              <a:rPr lang="en-US" altLang="en-US" b="1">
                <a:ea typeface="ＭＳ Ｐゴシック" panose="020B0600070205080204" pitchFamily="34" charset="-128"/>
              </a:rPr>
              <a:t>	5. Her “love Ouanga” works and the father sees that her son is returned to her and she and her lover are reunited</a:t>
            </a:r>
          </a:p>
          <a:p>
            <a:endParaRPr lang="en-US" altLang="en-US" b="1">
              <a:ea typeface="ＭＳ Ｐゴシック" panose="020B0600070205080204" pitchFamily="34" charset="-128"/>
            </a:endParaRPr>
          </a:p>
          <a:p>
            <a:r>
              <a:rPr lang="en-US" altLang="en-US" b="1" u="sng">
                <a:ea typeface="ＭＳ Ｐゴシック" panose="020B0600070205080204" pitchFamily="34" charset="-128"/>
              </a:rPr>
              <a:t>THE PAINTING:</a:t>
            </a:r>
          </a:p>
          <a:p>
            <a:pPr>
              <a:buFontTx/>
              <a:buAutoNum type="arabicPeriod"/>
            </a:pPr>
            <a:r>
              <a:rPr lang="en-US" altLang="en-US" b="1">
                <a:ea typeface="ＭＳ Ｐゴシック" panose="020B0600070205080204" pitchFamily="34" charset="-128"/>
              </a:rPr>
              <a:t> Rockwell’s characters are “real” people not the stereotypes typical of art of the period</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Setting is the dramatic moment when Spice interrupts the black congregation’s meeting</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Child at prayer, woman reading from her Bible – all eyes are on Spice cowering in the corner of the front bench</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Because of her lighter skin and “city gal,” “dressed like white folks” appearance, the congregants view her with suspicion</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Spice wears a red dress – a “scarlet woman” – bedecked with lots of jewelry</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Note contrast of skin color dark congregants vs. lighter Spice</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Note clothing:  Spice in red dress, wearing lots of jewelry = scarlet woman; congregants wear everyday clothes with white apparel pulling our eyes toward them = simple folk pure of heart</a:t>
            </a:r>
          </a:p>
          <a:p>
            <a:pPr>
              <a:buFontTx/>
              <a:buAutoNum type="arabicPeriod"/>
            </a:pPr>
            <a:endParaRPr lang="en-US" altLang="en-US" b="1">
              <a:ea typeface="ＭＳ Ｐゴシック" panose="020B0600070205080204" pitchFamily="34" charset="-128"/>
            </a:endParaRPr>
          </a:p>
          <a:p>
            <a:r>
              <a:rPr lang="en-US" altLang="en-US" b="1" u="sng">
                <a:ea typeface="ＭＳ Ｐゴシック" panose="020B0600070205080204" pitchFamily="34" charset="-128"/>
              </a:rPr>
              <a:t>MESSAGE</a:t>
            </a:r>
            <a:r>
              <a:rPr lang="en-US" altLang="en-US" b="1">
                <a:ea typeface="ＭＳ Ｐゴシック" panose="020B0600070205080204" pitchFamily="34" charset="-128"/>
              </a:rPr>
              <a:t>:</a:t>
            </a:r>
          </a:p>
          <a:p>
            <a:pPr>
              <a:buFontTx/>
              <a:buAutoNum type="arabicPeriod"/>
            </a:pPr>
            <a:r>
              <a:rPr lang="en-US" altLang="en-US" b="1">
                <a:ea typeface="ＭＳ Ｐゴシック" panose="020B0600070205080204" pitchFamily="34" charset="-128"/>
              </a:rPr>
              <a:t> Tolerance and intolerance:  Spice’s relationship with the congregants – initially shunned</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Prejudice is not confined to a single race:  The juxtaposition of the white dress, white apron, and white shirt to Spice’s red dress and sense of fear/shame suggest the attitude expressed in the story:  Spice is a “high-toned city gal” “dressed like white folks”</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Like many of the works he will complete later in his career, Rockwell begins to describe the complex social issues that divide us not just in black and white terms </a:t>
            </a:r>
          </a:p>
          <a:p>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E94BDB35-8CE3-4399-B0E6-D84F882D82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9C84F2E-840D-49B1-8BA6-20C1C8D3F432}"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D56EEFBC-B68B-481F-B3A8-90DE0848A1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5CDA9FFC-3214-42D3-B6CA-584FD95B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HISTORY:</a:t>
            </a:r>
          </a:p>
          <a:p>
            <a:r>
              <a:rPr lang="en-US" altLang="en-US" sz="1400" b="1">
                <a:ea typeface="ＭＳ Ｐゴシック" panose="020B0600070205080204" pitchFamily="34" charset="-128"/>
              </a:rPr>
              <a:t>One of his greatest paintings</a:t>
            </a:r>
          </a:p>
          <a:p>
            <a:endParaRPr lang="en-US" altLang="en-US" sz="1400" b="1">
              <a:ea typeface="ＭＳ Ｐゴシック" panose="020B0600070205080204" pitchFamily="34" charset="-128"/>
            </a:endParaRPr>
          </a:p>
          <a:p>
            <a:r>
              <a:rPr lang="en-US" altLang="en-US" sz="1400" b="1">
                <a:ea typeface="ＭＳ Ｐゴシック" panose="020B0600070205080204" pitchFamily="34" charset="-128"/>
              </a:rPr>
              <a:t>Left </a:t>
            </a:r>
            <a:r>
              <a:rPr lang="en-US" altLang="en-US" sz="1400" b="1" i="1">
                <a:ea typeface="ＭＳ Ｐゴシック" panose="020B0600070205080204" pitchFamily="34" charset="-128"/>
              </a:rPr>
              <a:t>Saturday Evening Post </a:t>
            </a:r>
            <a:r>
              <a:rPr lang="en-US" altLang="en-US" sz="1400" b="1">
                <a:ea typeface="ＭＳ Ｐゴシック" panose="020B0600070205080204" pitchFamily="34" charset="-128"/>
              </a:rPr>
              <a:t>to work for </a:t>
            </a:r>
            <a:r>
              <a:rPr lang="en-US" altLang="en-US" sz="1400" b="1" i="1">
                <a:ea typeface="ＭＳ Ｐゴシック" panose="020B0600070205080204" pitchFamily="34" charset="-128"/>
              </a:rPr>
              <a:t>Look Magazine </a:t>
            </a:r>
            <a:r>
              <a:rPr lang="en-US" altLang="en-US" sz="1400" b="1">
                <a:ea typeface="ＭＳ Ｐゴシック" panose="020B0600070205080204" pitchFamily="34" charset="-128"/>
              </a:rPr>
              <a:t>in May 1963 – felt liberated and free to express himself openly about current social issues:</a:t>
            </a:r>
          </a:p>
          <a:p>
            <a:r>
              <a:rPr lang="en-US" altLang="en-US" sz="1400" b="1">
                <a:ea typeface="ＭＳ Ｐゴシック" panose="020B0600070205080204" pitchFamily="34" charset="-128"/>
              </a:rPr>
              <a:t>	1. March on Washington</a:t>
            </a:r>
          </a:p>
          <a:p>
            <a:r>
              <a:rPr lang="en-US" altLang="en-US" sz="1400" b="1">
                <a:ea typeface="ＭＳ Ｐゴシック" panose="020B0600070205080204" pitchFamily="34" charset="-128"/>
              </a:rPr>
              <a:t>	2. Letter from The Birmingham Jail</a:t>
            </a:r>
          </a:p>
          <a:p>
            <a:r>
              <a:rPr lang="en-US" altLang="en-US" sz="1400" b="1">
                <a:ea typeface="ＭＳ Ｐゴシック" panose="020B0600070205080204" pitchFamily="34" charset="-128"/>
              </a:rPr>
              <a:t>	3. Medgar Evers murder</a:t>
            </a:r>
          </a:p>
          <a:p>
            <a:r>
              <a:rPr lang="en-US" altLang="en-US" sz="1400" b="1">
                <a:ea typeface="ＭＳ Ｐゴシック" panose="020B0600070205080204" pitchFamily="34" charset="-128"/>
              </a:rPr>
              <a:t>	4. Bombing of the 16</a:t>
            </a:r>
            <a:r>
              <a:rPr lang="en-US" altLang="en-US" sz="1400" b="1" baseline="30000">
                <a:ea typeface="ＭＳ Ｐゴシック" panose="020B0600070205080204" pitchFamily="34" charset="-128"/>
              </a:rPr>
              <a:t>th</a:t>
            </a:r>
            <a:r>
              <a:rPr lang="en-US" altLang="en-US" sz="1400" b="1">
                <a:ea typeface="ＭＳ Ｐゴシック" panose="020B0600070205080204" pitchFamily="34" charset="-128"/>
              </a:rPr>
              <a:t> Street Baptist Church in Birmingham</a:t>
            </a:r>
          </a:p>
          <a:p>
            <a:endParaRPr lang="en-US" altLang="en-US" sz="1400" b="1">
              <a:ea typeface="ＭＳ Ｐゴシック" panose="020B0600070205080204" pitchFamily="34" charset="-128"/>
            </a:endParaRPr>
          </a:p>
          <a:p>
            <a:r>
              <a:rPr lang="en-US" altLang="en-US" sz="1400" b="1" u="sng">
                <a:ea typeface="ＭＳ Ｐゴシック" panose="020B0600070205080204" pitchFamily="34" charset="-128"/>
              </a:rPr>
              <a:t>HISTORICAL BACKGROUND:</a:t>
            </a:r>
          </a:p>
          <a:p>
            <a:pPr>
              <a:buFontTx/>
              <a:buAutoNum type="arabicPeriod"/>
            </a:pPr>
            <a:r>
              <a:rPr lang="en-US" altLang="en-US" sz="1400" b="1">
                <a:ea typeface="ＭＳ Ｐゴシック" panose="020B0600070205080204" pitchFamily="34" charset="-128"/>
              </a:rPr>
              <a:t>1954:  Brown v. Board of Education decision</a:t>
            </a:r>
          </a:p>
          <a:p>
            <a:pPr>
              <a:buFontTx/>
              <a:buAutoNum type="arabicPeriod"/>
            </a:pPr>
            <a:r>
              <a:rPr lang="en-US" altLang="en-US" sz="1400" b="1">
                <a:ea typeface="ＭＳ Ｐゴシック" panose="020B0600070205080204" pitchFamily="34" charset="-128"/>
              </a:rPr>
              <a:t>1956:  After numerous delays, Judge Skelly Wright orders New Orleans schools to begin desegregation</a:t>
            </a:r>
          </a:p>
          <a:p>
            <a:pPr>
              <a:buFontTx/>
              <a:buAutoNum type="arabicPeriod"/>
            </a:pPr>
            <a:r>
              <a:rPr lang="en-US" altLang="en-US" sz="1400" b="1">
                <a:ea typeface="ＭＳ Ｐゴシック" panose="020B0600070205080204" pitchFamily="34" charset="-128"/>
              </a:rPr>
              <a:t>1960:  Continued delay in NO force Judge Wright to create a plan for integrating the schools beginning with 1</a:t>
            </a:r>
            <a:r>
              <a:rPr lang="en-US" altLang="en-US" sz="1400" b="1" baseline="30000">
                <a:ea typeface="ＭＳ Ｐゴシック" panose="020B0600070205080204" pitchFamily="34" charset="-128"/>
              </a:rPr>
              <a:t>st</a:t>
            </a:r>
            <a:r>
              <a:rPr lang="en-US" altLang="en-US" sz="1400" b="1">
                <a:ea typeface="ＭＳ Ｐゴシック" panose="020B0600070205080204" pitchFamily="34" charset="-128"/>
              </a:rPr>
              <a:t> grade </a:t>
            </a:r>
          </a:p>
          <a:p>
            <a:pPr marL="825500" lvl="1" indent="-354013">
              <a:buFont typeface="Wingdings" panose="05000000000000000000" pitchFamily="2" charset="2"/>
              <a:buChar char="Ø"/>
            </a:pPr>
            <a:r>
              <a:rPr lang="en-US" altLang="en-US" sz="1400" b="1">
                <a:ea typeface="ＭＳ Ｐゴシック" panose="020B0600070205080204" pitchFamily="34" charset="-128"/>
              </a:rPr>
              <a:t>New Orleans BOE devised test for students attempting to exclude African-American children</a:t>
            </a:r>
          </a:p>
          <a:p>
            <a:pPr marL="825500" lvl="1" indent="-354013">
              <a:buFont typeface="Wingdings" panose="05000000000000000000" pitchFamily="2" charset="2"/>
              <a:buChar char="Ø"/>
            </a:pPr>
            <a:r>
              <a:rPr lang="en-US" altLang="en-US" sz="1400" b="1">
                <a:ea typeface="ＭＳ Ｐゴシック" panose="020B0600070205080204" pitchFamily="34" charset="-128"/>
              </a:rPr>
              <a:t>Ruby Bridges and three other children passed the test and were admitted, making them the first A-A students to integrate the NO school system</a:t>
            </a:r>
          </a:p>
          <a:p>
            <a:pPr marL="825500" lvl="1" indent="-354013"/>
            <a:endParaRPr lang="en-US" altLang="en-US" sz="1400" b="1">
              <a:ea typeface="ＭＳ Ｐゴシック" panose="020B0600070205080204" pitchFamily="34" charset="-128"/>
            </a:endParaRPr>
          </a:p>
          <a:p>
            <a:r>
              <a:rPr lang="en-US" altLang="en-US" sz="1400" b="1">
                <a:ea typeface="ＭＳ Ｐゴシック" panose="020B0600070205080204" pitchFamily="34" charset="-128"/>
              </a:rPr>
              <a:t>4. Nov. 14, 1960 – The first day:</a:t>
            </a:r>
          </a:p>
          <a:p>
            <a:pPr marL="825500" lvl="1" indent="-354013">
              <a:buFont typeface="Wingdings" panose="05000000000000000000" pitchFamily="2" charset="2"/>
              <a:buChar char="Ø"/>
            </a:pPr>
            <a:r>
              <a:rPr lang="en-US" altLang="en-US" sz="1400" b="1">
                <a:ea typeface="ＭＳ Ｐゴシック" panose="020B0600070205080204" pitchFamily="34" charset="-128"/>
              </a:rPr>
              <a:t>Four federal marshals escort Ruby to William Frantz ES</a:t>
            </a:r>
          </a:p>
          <a:p>
            <a:pPr marL="825500" lvl="1" indent="-354013">
              <a:buFont typeface="Wingdings" panose="05000000000000000000" pitchFamily="2" charset="2"/>
              <a:buChar char="Ø"/>
            </a:pPr>
            <a:r>
              <a:rPr lang="en-US" altLang="en-US" sz="1400" b="1">
                <a:ea typeface="ＭＳ Ｐゴシック" panose="020B0600070205080204" pitchFamily="34" charset="-128"/>
              </a:rPr>
              <a:t>Taunted and threatened by crowds of angry white spectators</a:t>
            </a:r>
          </a:p>
          <a:p>
            <a:pPr marL="1239838" lvl="2" indent="-293688">
              <a:buFont typeface="Wingdings" panose="05000000000000000000" pitchFamily="2" charset="2"/>
              <a:buChar char="ü"/>
            </a:pPr>
            <a:r>
              <a:rPr lang="en-US" altLang="en-US" sz="1400" b="1">
                <a:ea typeface="ＭＳ Ｐゴシック" panose="020B0600070205080204" pitchFamily="34" charset="-128"/>
              </a:rPr>
              <a:t>One woman threatened to poison her</a:t>
            </a:r>
          </a:p>
          <a:p>
            <a:pPr marL="1239838" lvl="2" indent="-293688">
              <a:buFont typeface="Wingdings" panose="05000000000000000000" pitchFamily="2" charset="2"/>
              <a:buChar char="ü"/>
            </a:pPr>
            <a:r>
              <a:rPr lang="en-US" altLang="en-US" sz="1400" b="1">
                <a:ea typeface="ＭＳ Ｐゴシック" panose="020B0600070205080204" pitchFamily="34" charset="-128"/>
              </a:rPr>
              <a:t>Another brought a small coffin containing a black doll</a:t>
            </a:r>
          </a:p>
          <a:p>
            <a:pPr marL="1239838" lvl="2" indent="-293688">
              <a:buFont typeface="Wingdings" panose="05000000000000000000" pitchFamily="2" charset="2"/>
              <a:buChar char="ü"/>
            </a:pPr>
            <a:r>
              <a:rPr lang="en-US" altLang="en-US" sz="1400" b="1">
                <a:ea typeface="ＭＳ Ｐゴシック" panose="020B0600070205080204" pitchFamily="34" charset="-128"/>
              </a:rPr>
              <a:t>Racially charged invectives</a:t>
            </a:r>
          </a:p>
          <a:p>
            <a:pPr marL="1239838" lvl="2" indent="-293688"/>
            <a:endParaRPr lang="en-US" altLang="en-US" sz="1400" b="1">
              <a:ea typeface="ＭＳ Ｐゴシック" panose="020B0600070205080204" pitchFamily="34" charset="-128"/>
            </a:endParaRPr>
          </a:p>
          <a:p>
            <a:pPr marL="825500" lvl="1" indent="-354013">
              <a:buFont typeface="Wingdings" panose="05000000000000000000" pitchFamily="2" charset="2"/>
              <a:buChar char="Ø"/>
            </a:pPr>
            <a:r>
              <a:rPr lang="en-US" altLang="en-US" sz="1400" b="1">
                <a:ea typeface="ＭＳ Ｐゴシック" panose="020B0600070205080204" pitchFamily="34" charset="-128"/>
              </a:rPr>
              <a:t>Spent first day sitting in principal</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office because white teachers and students walked out</a:t>
            </a:r>
          </a:p>
          <a:p>
            <a:pPr marL="825500" lvl="1" indent="-354013">
              <a:buFont typeface="Wingdings" panose="05000000000000000000" pitchFamily="2" charset="2"/>
              <a:buChar char="Ø"/>
            </a:pPr>
            <a:endParaRPr lang="en-US" altLang="en-US" sz="1400" b="1">
              <a:ea typeface="ＭＳ Ｐゴシック" panose="020B0600070205080204" pitchFamily="34" charset="-128"/>
            </a:endParaRPr>
          </a:p>
          <a:p>
            <a:pPr marL="825500" lvl="1" indent="-354013">
              <a:buFont typeface="Wingdings" panose="05000000000000000000" pitchFamily="2" charset="2"/>
              <a:buChar char="Ø"/>
            </a:pPr>
            <a:r>
              <a:rPr lang="en-US" altLang="en-US" sz="1400" b="1">
                <a:ea typeface="ＭＳ Ｐゴシック" panose="020B0600070205080204" pitchFamily="34" charset="-128"/>
              </a:rPr>
              <a:t>Eventually, teacher Barbara Henry, a white teacher who had moved to NO from Boston, agreed to teach Ruby</a:t>
            </a:r>
          </a:p>
          <a:p>
            <a:pPr marL="825500" lvl="1" indent="-354013">
              <a:buFont typeface="Wingdings" panose="05000000000000000000" pitchFamily="2" charset="2"/>
              <a:buChar char="Ø"/>
            </a:pPr>
            <a:endParaRPr lang="en-US" altLang="en-US" sz="1400" b="1">
              <a:ea typeface="ＭＳ Ｐゴシック" panose="020B0600070205080204" pitchFamily="34" charset="-128"/>
            </a:endParaRPr>
          </a:p>
          <a:p>
            <a:pPr marL="825500" lvl="1" indent="-354013">
              <a:buFont typeface="Wingdings" panose="05000000000000000000" pitchFamily="2" charset="2"/>
              <a:buChar char="Ø"/>
            </a:pPr>
            <a:r>
              <a:rPr lang="en-US" altLang="en-US" sz="1400" b="1">
                <a:ea typeface="ＭＳ Ｐゴシック" panose="020B0600070205080204" pitchFamily="34" charset="-128"/>
              </a:rPr>
              <a:t>Repercussions: </a:t>
            </a:r>
          </a:p>
          <a:p>
            <a:pPr marL="1239838" lvl="2" indent="-293688">
              <a:buFont typeface="Wingdings" panose="05000000000000000000" pitchFamily="2" charset="2"/>
              <a:buChar char="ü"/>
            </a:pPr>
            <a:r>
              <a:rPr lang="en-US" altLang="en-US" sz="1400" b="1">
                <a:ea typeface="ＭＳ Ｐゴシック" panose="020B0600070205080204" pitchFamily="34" charset="-128"/>
              </a:rPr>
              <a:t>White students eventually returned, </a:t>
            </a:r>
          </a:p>
          <a:p>
            <a:pPr marL="1239838" lvl="2" indent="-293688">
              <a:buFont typeface="Wingdings" panose="05000000000000000000" pitchFamily="2" charset="2"/>
              <a:buChar char="ü"/>
            </a:pPr>
            <a:r>
              <a:rPr lang="en-US" altLang="en-US" sz="1400" b="1">
                <a:ea typeface="ＭＳ Ｐゴシック" panose="020B0600070205080204" pitchFamily="34" charset="-128"/>
              </a:rPr>
              <a:t>Barbara Henry lost her job, </a:t>
            </a:r>
          </a:p>
          <a:p>
            <a:pPr marL="1239838" lvl="2" indent="-293688">
              <a:buFont typeface="Wingdings" panose="05000000000000000000" pitchFamily="2" charset="2"/>
              <a:buChar char="ü"/>
            </a:pPr>
            <a:r>
              <a:rPr lang="en-US" altLang="en-US" sz="1400" b="1">
                <a:ea typeface="ＭＳ Ｐゴシック" panose="020B0600070205080204" pitchFamily="34" charset="-128"/>
              </a:rPr>
              <a:t>The federal marshals vanished,</a:t>
            </a:r>
          </a:p>
          <a:p>
            <a:pPr marL="1239838" lvl="2" indent="-293688">
              <a:buFont typeface="Wingdings" panose="05000000000000000000" pitchFamily="2" charset="2"/>
              <a:buChar char="ü"/>
            </a:pPr>
            <a:r>
              <a:rPr lang="en-US" altLang="en-US" sz="1400" b="1">
                <a:ea typeface="ＭＳ Ｐゴシック" panose="020B0600070205080204" pitchFamily="34" charset="-128"/>
              </a:rPr>
              <a:t>No one talked about the events during the following years, and</a:t>
            </a:r>
          </a:p>
          <a:p>
            <a:pPr marL="1239838" lvl="2" indent="-293688">
              <a:buFont typeface="Wingdings" panose="05000000000000000000" pitchFamily="2" charset="2"/>
              <a:buChar char="ü"/>
            </a:pPr>
            <a:r>
              <a:rPr lang="en-US" altLang="en-US" sz="1400" b="1">
                <a:ea typeface="ＭＳ Ｐゴシック" panose="020B0600070205080204" pitchFamily="34" charset="-128"/>
              </a:rPr>
              <a:t>Ruby Bridges walked to school alone  </a:t>
            </a:r>
          </a:p>
          <a:p>
            <a:pPr marL="1239838" lvl="2" indent="-293688">
              <a:buFont typeface="Wingdings" panose="05000000000000000000" pitchFamily="2" charset="2"/>
              <a:buChar char="ü"/>
            </a:pPr>
            <a:endParaRPr lang="en-US" altLang="en-US" sz="1400" b="1">
              <a:ea typeface="ＭＳ Ｐゴシック" panose="020B0600070205080204" pitchFamily="34" charset="-128"/>
            </a:endParaRPr>
          </a:p>
          <a:p>
            <a:r>
              <a:rPr lang="en-US" altLang="en-US" sz="1400" b="1" u="sng">
                <a:ea typeface="ＭＳ Ｐゴシック" panose="020B0600070205080204" pitchFamily="34" charset="-128"/>
              </a:rPr>
              <a:t>THE PAINTING:</a:t>
            </a:r>
          </a:p>
          <a:p>
            <a:pPr>
              <a:buFont typeface="Wingdings" panose="05000000000000000000" pitchFamily="2" charset="2"/>
              <a:buAutoNum type="arabicPeriod"/>
            </a:pPr>
            <a:r>
              <a:rPr lang="en-US" altLang="en-US" sz="1400" b="1">
                <a:ea typeface="ＭＳ Ｐゴシック" panose="020B0600070205080204" pitchFamily="34" charset="-128"/>
              </a:rPr>
              <a:t> Focal point is Ruby Bridges:  starched white dress, white shoes and socks, and the white ribbon in her hair; grips school supplies in left hand</a:t>
            </a:r>
          </a:p>
          <a:p>
            <a:pPr>
              <a:buFont typeface="Wingdings" panose="05000000000000000000" pitchFamily="2" charset="2"/>
              <a:buAutoNum type="arabicPeriod"/>
            </a:pPr>
            <a:r>
              <a:rPr lang="en-US" altLang="en-US" sz="1400" b="1">
                <a:ea typeface="ＭＳ Ｐゴシック" panose="020B0600070205080204" pitchFamily="34" charset="-128"/>
              </a:rPr>
              <a:t> Marshals are headless, anonymous representatives of the government marching in cadence – NOTE:  Ruby is out of step, leading with her right foot</a:t>
            </a:r>
          </a:p>
          <a:p>
            <a:pPr marL="825500" lvl="1" indent="-354013">
              <a:buFont typeface="Wingdings" panose="05000000000000000000" pitchFamily="2" charset="2"/>
              <a:buChar char="Ø"/>
            </a:pPr>
            <a:r>
              <a:rPr lang="en-US" altLang="en-US" sz="1400" b="1">
                <a:ea typeface="ＭＳ Ｐゴシック" panose="020B0600070205080204" pitchFamily="34" charset="-128"/>
              </a:rPr>
              <a:t>Ruby seems about to step on the heels of the marshals before her – in a hurry to get to school</a:t>
            </a:r>
          </a:p>
          <a:p>
            <a:pPr marL="825500" lvl="1" indent="-354013">
              <a:buFont typeface="Wingdings" panose="05000000000000000000" pitchFamily="2" charset="2"/>
              <a:buChar char="Ø"/>
            </a:pPr>
            <a:r>
              <a:rPr lang="en-US" altLang="en-US" sz="1400" b="1">
                <a:ea typeface="ＭＳ Ｐゴシック" panose="020B0600070205080204" pitchFamily="34" charset="-128"/>
              </a:rPr>
              <a:t>Marshal Charles Burks recalled later that </a:t>
            </a:r>
            <a:r>
              <a:rPr lang="ja-JP" altLang="en-US" sz="1400" b="1">
                <a:ea typeface="ＭＳ Ｐゴシック" panose="020B0600070205080204" pitchFamily="34" charset="-128"/>
              </a:rPr>
              <a:t>“</a:t>
            </a:r>
            <a:r>
              <a:rPr lang="en-US" altLang="ja-JP" sz="1400" b="1">
                <a:ea typeface="ＭＳ Ｐゴシック" panose="020B0600070205080204" pitchFamily="34" charset="-128"/>
              </a:rPr>
              <a:t>She just marched along like a little trooper.</a:t>
            </a:r>
            <a:r>
              <a:rPr lang="ja-JP" altLang="en-US" sz="1400" b="1">
                <a:ea typeface="ＭＳ Ｐゴシック" panose="020B0600070205080204" pitchFamily="34" charset="-128"/>
              </a:rPr>
              <a:t>”</a:t>
            </a:r>
            <a:endParaRPr lang="en-US" altLang="ja-JP" sz="1400" b="1">
              <a:ea typeface="ＭＳ Ｐゴシック" panose="020B0600070205080204" pitchFamily="34" charset="-128"/>
            </a:endParaRPr>
          </a:p>
          <a:p>
            <a:pPr>
              <a:buFont typeface="Wingdings" panose="05000000000000000000" pitchFamily="2" charset="2"/>
              <a:buAutoNum type="arabicPeriod"/>
            </a:pPr>
            <a:r>
              <a:rPr lang="en-US" altLang="en-US" sz="1400" b="1">
                <a:ea typeface="ＭＳ Ｐゴシック" panose="020B0600070205080204" pitchFamily="34" charset="-128"/>
              </a:rPr>
              <a:t> Background:  Tomato thrown against wall (perhaps foreshadows the blood spot in </a:t>
            </a:r>
            <a:r>
              <a:rPr lang="en-US" altLang="en-US" sz="1400" b="1" i="1">
                <a:ea typeface="ＭＳ Ｐゴシック" panose="020B0600070205080204" pitchFamily="34" charset="-128"/>
              </a:rPr>
              <a:t>Murder in Mississippi</a:t>
            </a:r>
            <a:r>
              <a:rPr lang="en-US" altLang="en-US" sz="1400" b="1">
                <a:ea typeface="ＭＳ Ｐゴシック" panose="020B0600070205080204" pitchFamily="34" charset="-128"/>
              </a:rPr>
              <a:t>); the racially-charged graffiti </a:t>
            </a:r>
          </a:p>
          <a:p>
            <a:pPr>
              <a:buFont typeface="Wingdings" panose="05000000000000000000" pitchFamily="2" charset="2"/>
              <a:buAutoNum type="arabicPeriod"/>
            </a:pPr>
            <a:r>
              <a:rPr lang="en-US" altLang="en-US" sz="1400" b="1">
                <a:ea typeface="ＭＳ Ｐゴシック" panose="020B0600070205080204" pitchFamily="34" charset="-128"/>
              </a:rPr>
              <a:t> The background ugliness reflects the intolerance of the period</a:t>
            </a:r>
          </a:p>
          <a:p>
            <a:pPr>
              <a:buFont typeface="Wingdings" panose="05000000000000000000" pitchFamily="2" charset="2"/>
              <a:buAutoNum type="arabicPeriod"/>
            </a:pPr>
            <a:endParaRPr lang="en-US" altLang="en-US" sz="1400" b="1">
              <a:ea typeface="ＭＳ Ｐゴシック" panose="020B0600070205080204" pitchFamily="34" charset="-128"/>
            </a:endParaRPr>
          </a:p>
          <a:p>
            <a:r>
              <a:rPr lang="en-US" altLang="en-US" sz="1400" b="1" u="sng">
                <a:ea typeface="ＭＳ Ｐゴシック" panose="020B0600070205080204" pitchFamily="34" charset="-128"/>
              </a:rPr>
              <a:t>CONCLUDING NOTES:</a:t>
            </a:r>
          </a:p>
          <a:p>
            <a:pPr>
              <a:buFont typeface="Wingdings" panose="05000000000000000000" pitchFamily="2" charset="2"/>
              <a:buAutoNum type="arabicPeriod"/>
            </a:pPr>
            <a:r>
              <a:rPr lang="en-US" altLang="en-US" sz="1400" b="1">
                <a:ea typeface="ＭＳ Ｐゴシック" panose="020B0600070205080204" pitchFamily="34" charset="-128"/>
              </a:rPr>
              <a:t> One of Rockwell</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friends mentored Robert Coles, a child psychologist who treated Ruby and other A-A students who suffered emotional trauma as a result of the experiences they endured</a:t>
            </a:r>
          </a:p>
          <a:p>
            <a:pPr>
              <a:buFont typeface="Wingdings" panose="05000000000000000000" pitchFamily="2" charset="2"/>
              <a:buAutoNum type="arabicPeriod"/>
            </a:pPr>
            <a:endParaRPr lang="en-US" altLang="en-US" sz="1400" b="1">
              <a:ea typeface="ＭＳ Ｐゴシック" panose="020B0600070205080204" pitchFamily="34" charset="-128"/>
            </a:endParaRPr>
          </a:p>
          <a:p>
            <a:pPr>
              <a:buFont typeface="Wingdings" panose="05000000000000000000" pitchFamily="2" charset="2"/>
              <a:buAutoNum type="arabicPeriod"/>
            </a:pPr>
            <a:r>
              <a:rPr lang="en-US" altLang="en-US" sz="1400" b="1">
                <a:ea typeface="ＭＳ Ｐゴシック" panose="020B0600070205080204" pitchFamily="34" charset="-128"/>
              </a:rPr>
              <a:t> John Steinbeck writes an eye-witness account of the events in NO in </a:t>
            </a:r>
            <a:r>
              <a:rPr lang="en-US" altLang="en-US" sz="1400" b="1" i="1">
                <a:ea typeface="ＭＳ Ｐゴシック" panose="020B0600070205080204" pitchFamily="34" charset="-128"/>
              </a:rPr>
              <a:t>Travels with Charlie</a:t>
            </a:r>
            <a:r>
              <a:rPr lang="en-US" altLang="en-US" sz="1400" b="1">
                <a:ea typeface="ＭＳ Ｐゴシック" panose="020B0600070205080204" pitchFamily="34" charset="-128"/>
              </a:rPr>
              <a:t>, noting how the </a:t>
            </a:r>
            <a:r>
              <a:rPr lang="ja-JP" altLang="en-US" sz="1400" b="1">
                <a:ea typeface="ＭＳ Ｐゴシック" panose="020B0600070205080204" pitchFamily="34" charset="-128"/>
              </a:rPr>
              <a:t>“</a:t>
            </a:r>
            <a:r>
              <a:rPr lang="en-US" altLang="ja-JP" sz="1400" b="1">
                <a:ea typeface="ＭＳ Ｐゴシック" panose="020B0600070205080204" pitchFamily="34" charset="-128"/>
              </a:rPr>
              <a:t>bestial and filthy and degenerate words</a:t>
            </a:r>
            <a:r>
              <a:rPr lang="ja-JP" altLang="en-US" sz="1400" b="1">
                <a:ea typeface="ＭＳ Ｐゴシック" panose="020B0600070205080204" pitchFamily="34" charset="-128"/>
              </a:rPr>
              <a:t>”</a:t>
            </a:r>
            <a:r>
              <a:rPr lang="en-US" altLang="ja-JP" sz="1400" b="1">
                <a:ea typeface="ＭＳ Ｐゴシック" panose="020B0600070205080204" pitchFamily="34" charset="-128"/>
              </a:rPr>
              <a:t> of the </a:t>
            </a:r>
            <a:r>
              <a:rPr lang="ja-JP" altLang="en-US" sz="1400" b="1">
                <a:ea typeface="ＭＳ Ｐゴシック" panose="020B0600070205080204" pitchFamily="34" charset="-128"/>
              </a:rPr>
              <a:t>“</a:t>
            </a:r>
            <a:r>
              <a:rPr lang="en-US" altLang="ja-JP" sz="1400" b="1">
                <a:ea typeface="ＭＳ Ｐゴシック" panose="020B0600070205080204" pitchFamily="34" charset="-128"/>
              </a:rPr>
              <a:t>demoniac humans</a:t>
            </a:r>
            <a:r>
              <a:rPr lang="ja-JP" altLang="en-US" sz="1400" b="1">
                <a:ea typeface="ＭＳ Ｐゴシック" panose="020B0600070205080204" pitchFamily="34" charset="-128"/>
              </a:rPr>
              <a:t>”</a:t>
            </a:r>
            <a:r>
              <a:rPr lang="en-US" altLang="ja-JP" sz="1400" b="1">
                <a:ea typeface="ＭＳ Ｐゴシック" panose="020B0600070205080204" pitchFamily="34" charset="-128"/>
              </a:rPr>
              <a:t> made him feel </a:t>
            </a:r>
            <a:r>
              <a:rPr lang="ja-JP" altLang="en-US" sz="1400" b="1">
                <a:ea typeface="ＭＳ Ｐゴシック" panose="020B0600070205080204" pitchFamily="34" charset="-128"/>
              </a:rPr>
              <a:t>“</a:t>
            </a:r>
            <a:r>
              <a:rPr lang="en-US" altLang="ja-JP" sz="1400" b="1">
                <a:ea typeface="ＭＳ Ｐゴシック" panose="020B0600070205080204" pitchFamily="34" charset="-128"/>
              </a:rPr>
              <a:t>helpless.</a:t>
            </a:r>
            <a:r>
              <a:rPr lang="ja-JP" altLang="en-US" sz="1400" b="1">
                <a:ea typeface="ＭＳ Ｐゴシック" panose="020B0600070205080204" pitchFamily="34" charset="-128"/>
              </a:rPr>
              <a:t>”</a:t>
            </a:r>
            <a:endParaRPr lang="en-US" altLang="ja-JP" sz="1400" b="1">
              <a:ea typeface="ＭＳ Ｐゴシック" panose="020B0600070205080204" pitchFamily="34" charset="-128"/>
            </a:endParaRPr>
          </a:p>
          <a:p>
            <a:pPr>
              <a:buFont typeface="Wingdings" panose="05000000000000000000" pitchFamily="2" charset="2"/>
              <a:buAutoNum type="arabicPeriod"/>
            </a:pPr>
            <a:endParaRPr lang="en-US" altLang="en-US" sz="1400" b="1">
              <a:ea typeface="ＭＳ Ｐゴシック" panose="020B0600070205080204" pitchFamily="34" charset="-128"/>
            </a:endParaRPr>
          </a:p>
          <a:p>
            <a:pPr>
              <a:buFont typeface="Wingdings" panose="05000000000000000000" pitchFamily="2" charset="2"/>
              <a:buAutoNum type="arabicPeriod"/>
            </a:pPr>
            <a:r>
              <a:rPr lang="en-US" altLang="en-US" sz="1400" b="1">
                <a:ea typeface="ＭＳ Ｐゴシック" panose="020B0600070205080204" pitchFamily="34" charset="-128"/>
              </a:rPr>
              <a:t> Rockwell</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response to negative reactions to this painting:</a:t>
            </a:r>
          </a:p>
          <a:p>
            <a:pPr marL="825500" lvl="1" indent="-354013"/>
            <a:r>
              <a:rPr lang="ja-JP" altLang="en-US" sz="1400" b="1">
                <a:ea typeface="ＭＳ Ｐゴシック" panose="020B0600070205080204" pitchFamily="34" charset="-128"/>
              </a:rPr>
              <a:t>“</a:t>
            </a:r>
            <a:r>
              <a:rPr lang="en-US" altLang="ja-JP" sz="1400" b="1">
                <a:ea typeface="ＭＳ Ｐゴシック" panose="020B0600070205080204" pitchFamily="34" charset="-128"/>
              </a:rPr>
              <a:t>For 47 years, I portrayed the best of all possible worlds – grandfathers, puppy dogs – things like</a:t>
            </a:r>
          </a:p>
          <a:p>
            <a:pPr marL="825500" lvl="1" indent="-354013"/>
            <a:r>
              <a:rPr lang="en-US" altLang="ja-JP" sz="1400" b="1">
                <a:ea typeface="ＭＳ Ｐゴシック" panose="020B0600070205080204" pitchFamily="34" charset="-128"/>
              </a:rPr>
              <a:t>that. That kind of stuff is dead now, and I think it is about time.</a:t>
            </a:r>
            <a:r>
              <a:rPr lang="ja-JP" altLang="en-US" sz="1400" b="1">
                <a:ea typeface="ＭＳ Ｐゴシック" panose="020B0600070205080204" pitchFamily="34" charset="-128"/>
              </a:rPr>
              <a:t>”</a:t>
            </a:r>
            <a:endParaRPr lang="en-US" altLang="ja-JP" sz="1400" b="1">
              <a:ea typeface="ＭＳ Ｐゴシック" panose="020B0600070205080204" pitchFamily="34" charset="-128"/>
            </a:endParaRPr>
          </a:p>
          <a:p>
            <a:endParaRPr lang="en-US" altLang="en-US" sz="1400" b="1">
              <a:ea typeface="ＭＳ Ｐゴシック" panose="020B0600070205080204" pitchFamily="34" charset="-128"/>
            </a:endParaRPr>
          </a:p>
          <a:p>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AB819145-F99D-480F-8558-8AD74AB66D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667D5EC-88EF-40F0-91D7-17E097359830}"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D03D5A3-FEDF-442A-9A5A-04F9ABEEF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72D8F32A-19D1-4651-9A8F-9FDB59B71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HISTORICAL CONTEXT:  FREEDOM SUMMER OF 1964</a:t>
            </a:r>
          </a:p>
          <a:p>
            <a:pPr>
              <a:buFontTx/>
              <a:buAutoNum type="arabicPeriod"/>
            </a:pPr>
            <a:r>
              <a:rPr lang="en-US" altLang="en-US" b="1">
                <a:ea typeface="ＭＳ Ｐゴシック" panose="020B0600070205080204" pitchFamily="34" charset="-128"/>
              </a:rPr>
              <a:t>  Civil Rights activists went to Mississippi to establish </a:t>
            </a:r>
            <a:r>
              <a:rPr lang="ja-JP" altLang="en-US" b="1">
                <a:ea typeface="ＭＳ Ｐゴシック" panose="020B0600070205080204" pitchFamily="34" charset="-128"/>
              </a:rPr>
              <a:t>“</a:t>
            </a:r>
            <a:r>
              <a:rPr lang="en-US" altLang="ja-JP" b="1">
                <a:ea typeface="ＭＳ Ｐゴシック" panose="020B0600070205080204" pitchFamily="34" charset="-128"/>
              </a:rPr>
              <a:t>Freedom Schools</a:t>
            </a:r>
            <a:r>
              <a:rPr lang="ja-JP" altLang="en-US" b="1">
                <a:ea typeface="ＭＳ Ｐゴシック" panose="020B0600070205080204" pitchFamily="34" charset="-128"/>
              </a:rPr>
              <a:t>”</a:t>
            </a:r>
            <a:r>
              <a:rPr lang="en-US" altLang="ja-JP" b="1">
                <a:ea typeface="ＭＳ Ｐゴシック" panose="020B0600070205080204" pitchFamily="34" charset="-128"/>
              </a:rPr>
              <a:t> for A-A children and to register voters (1890 MS Constitution and subsequent state and local laws made it nearly impossible for black citizens to vote)</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June 21, 1964:  The three young men disappeared, murdered by members of the local KKK and abetted by the local sheriff</a:t>
            </a:r>
            <a:r>
              <a:rPr lang="ja-JP" altLang="en-US" b="1">
                <a:ea typeface="ＭＳ Ｐゴシック" panose="020B0600070205080204" pitchFamily="34" charset="-128"/>
              </a:rPr>
              <a:t>’</a:t>
            </a:r>
            <a:r>
              <a:rPr lang="en-US" altLang="ja-JP" b="1">
                <a:ea typeface="ＭＳ Ｐゴシック" panose="020B0600070205080204" pitchFamily="34" charset="-128"/>
              </a:rPr>
              <a:t>s office</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August 8, 1964:  Their bodies were located buried in an earthen dam – they had been beaten and shot (one body [Andrew Goodman?] suggested that the victim may have been alive at the time of the burial)</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State authorities refused to prosecute the accused</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1967:  18 defendants prosecuted in federal court on charges of violating the men</a:t>
            </a:r>
            <a:r>
              <a:rPr lang="ja-JP" altLang="en-US" b="1">
                <a:ea typeface="ＭＳ Ｐゴシック" panose="020B0600070205080204" pitchFamily="34" charset="-128"/>
              </a:rPr>
              <a:t>’</a:t>
            </a:r>
            <a:r>
              <a:rPr lang="en-US" altLang="ja-JP" b="1">
                <a:ea typeface="ＭＳ Ｐゴシック" panose="020B0600070205080204" pitchFamily="34" charset="-128"/>
              </a:rPr>
              <a:t>s civil rights – seven were convicted and given sentences ranging from 3-7 years</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2005:  Edgar Ray Killen convicted of planning the abduction and murders; sentenced to three consecutive 20 year terms; still in prison at 91 and still contending that he is a </a:t>
            </a:r>
            <a:r>
              <a:rPr lang="ja-JP" altLang="en-US" b="1">
                <a:ea typeface="ＭＳ Ｐゴシック" panose="020B0600070205080204" pitchFamily="34" charset="-128"/>
              </a:rPr>
              <a:t>“</a:t>
            </a:r>
            <a:r>
              <a:rPr lang="en-US" altLang="ja-JP" b="1">
                <a:ea typeface="ＭＳ Ｐゴシック" panose="020B0600070205080204" pitchFamily="34" charset="-128"/>
              </a:rPr>
              <a:t>political prisoner.</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NOTE:  While searching for the missing Goodman, Chaney, and Schwerner, law enforcement officials and Navy divers discovered the remains of two civil rights activists missing since May 1964 and the bodies of six black men whose disappearance was known only to their local communities.</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The brutal murders outraged the nation and along with other atrocities, led to the passage of the Civil Rights Act of 1964 and the Voting Rights Act of 1965</a:t>
            </a:r>
          </a:p>
          <a:p>
            <a:pPr>
              <a:buFontTx/>
              <a:buAutoNum type="arabicPeriod"/>
            </a:pPr>
            <a:endParaRPr lang="en-US" altLang="en-US" b="1">
              <a:ea typeface="ＭＳ Ｐゴシック" panose="020B0600070205080204" pitchFamily="34" charset="-128"/>
            </a:endParaRPr>
          </a:p>
          <a:p>
            <a:pPr>
              <a:buFontTx/>
              <a:buAutoNum type="arabicPeriod"/>
            </a:pPr>
            <a:endParaRPr lang="en-US" altLang="en-US" b="1">
              <a:ea typeface="ＭＳ Ｐゴシック" panose="020B0600070205080204" pitchFamily="34" charset="-128"/>
            </a:endParaRPr>
          </a:p>
          <a:p>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E730C9AC-69A5-4919-B6ED-728775728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8FBC9145-5B47-4F23-88F2-9D4435EEA25A}" type="slidenum">
              <a:rPr lang="en-US" altLang="en-US" sz="1200"/>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51004AE-78E9-440B-8093-9310F6DCD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2F5D9384-8B6C-4067-8C80-B81F0680F9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HISTORY OF THE PAINTING:</a:t>
            </a: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Began work in June of 1964 after reading and hearing about the event</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Set aside other commissions to concentrate solely on this work – research, study sketches, charcoal drawings, </a:t>
            </a:r>
            <a:r>
              <a:rPr lang="en-US" altLang="en-US" b="1" i="1">
                <a:ea typeface="ＭＳ Ｐゴシック" panose="020B0600070205080204" pitchFamily="34" charset="-128"/>
              </a:rPr>
              <a:t>etc</a:t>
            </a:r>
            <a:r>
              <a:rPr lang="en-US" altLang="en-US" b="1">
                <a:ea typeface="ＭＳ Ｐゴシック" panose="020B0600070205080204" pitchFamily="34" charset="-128"/>
              </a:rPr>
              <a:t>.</a:t>
            </a: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One of the study sketches was used to accompany a one-page article entitled </a:t>
            </a:r>
            <a:r>
              <a:rPr lang="ja-JP" altLang="en-US" b="1">
                <a:ea typeface="ＭＳ Ｐゴシック" panose="020B0600070205080204" pitchFamily="34" charset="-128"/>
              </a:rPr>
              <a:t>“</a:t>
            </a:r>
            <a:r>
              <a:rPr lang="en-US" altLang="ja-JP" b="1">
                <a:ea typeface="ＭＳ Ｐゴシック" panose="020B0600070205080204" pitchFamily="34" charset="-128"/>
              </a:rPr>
              <a:t>Southern Justice</a:t>
            </a:r>
            <a:r>
              <a:rPr lang="ja-JP" altLang="en-US" b="1">
                <a:ea typeface="ＭＳ Ｐゴシック" panose="020B0600070205080204" pitchFamily="34" charset="-128"/>
              </a:rPr>
              <a:t>”</a:t>
            </a:r>
            <a:r>
              <a:rPr lang="en-US" altLang="ja-JP" b="1">
                <a:ea typeface="ＭＳ Ｐゴシック" panose="020B0600070205080204" pitchFamily="34" charset="-128"/>
              </a:rPr>
              <a:t> written by Charles Morgan for Look Magazine, June 29, 1965</a:t>
            </a:r>
          </a:p>
          <a:p>
            <a:pPr>
              <a:buFontTx/>
              <a:buAutoNum type="arabicPeriod"/>
            </a:pPr>
            <a:endParaRPr lang="en-US" altLang="en-US" b="1">
              <a:ea typeface="ＭＳ Ｐゴシック" panose="020B0600070205080204" pitchFamily="34" charset="-128"/>
            </a:endParaRPr>
          </a:p>
          <a:p>
            <a:r>
              <a:rPr lang="en-US" altLang="en-US" b="1" u="sng">
                <a:ea typeface="ＭＳ Ｐゴシック" panose="020B0600070205080204" pitchFamily="34" charset="-128"/>
              </a:rPr>
              <a:t>THE PAINTING:</a:t>
            </a:r>
          </a:p>
          <a:p>
            <a:pPr>
              <a:buFontTx/>
              <a:buAutoNum type="arabicPeriod"/>
            </a:pPr>
            <a:r>
              <a:rPr lang="en-US" altLang="en-US" b="1">
                <a:ea typeface="ＭＳ Ｐゴシック" panose="020B0600070205080204" pitchFamily="34" charset="-128"/>
              </a:rPr>
              <a:t>  Setting:</a:t>
            </a:r>
          </a:p>
          <a:p>
            <a:pPr marL="708025" lvl="1" indent="-234950">
              <a:buFont typeface="Wingdings" panose="05000000000000000000" pitchFamily="2" charset="2"/>
              <a:buChar char="Ø"/>
            </a:pPr>
            <a:r>
              <a:rPr lang="en-US" altLang="en-US" b="1">
                <a:ea typeface="ＭＳ Ｐゴシック" panose="020B0600070205080204" pitchFamily="34" charset="-128"/>
              </a:rPr>
              <a:t>Barren, isolated, desert-like location with a few rocks and sticks strewn about</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Night:  darkness shrouds the background except for the vehicle headlights or torches casting bright light on the three victims at the center of the scene</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AutoNum type="arabicPeriod" startAt="2"/>
            </a:pPr>
            <a:r>
              <a:rPr lang="en-US" altLang="en-US" b="1">
                <a:ea typeface="ＭＳ Ｐゴシック" panose="020B0600070205080204" pitchFamily="34" charset="-128"/>
              </a:rPr>
              <a:t>  Images:</a:t>
            </a:r>
          </a:p>
          <a:p>
            <a:pPr marL="708025" lvl="1" indent="-234950">
              <a:buFont typeface="Wingdings" panose="05000000000000000000" pitchFamily="2" charset="2"/>
              <a:buChar char="Ø"/>
            </a:pPr>
            <a:r>
              <a:rPr lang="en-US" altLang="en-US" b="1">
                <a:ea typeface="ＭＳ Ｐゴシック" panose="020B0600070205080204" pitchFamily="34" charset="-128"/>
              </a:rPr>
              <a:t>Focal point = Michael Schwerner supporting the wounded James Chaney and Andrew Goodman prostrate on the ground, appearing to push himself up</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Light on the white shirts of the three activists suggests their innocence in the face of the dark forces cast by the shadows on the ground </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NOTE:  Red blood stain on Chaney</a:t>
            </a:r>
            <a:r>
              <a:rPr lang="ja-JP" altLang="en-US" b="1">
                <a:ea typeface="ＭＳ Ｐゴシック" panose="020B0600070205080204" pitchFamily="34" charset="-128"/>
              </a:rPr>
              <a:t>’</a:t>
            </a:r>
            <a:r>
              <a:rPr lang="en-US" altLang="ja-JP" b="1">
                <a:ea typeface="ＭＳ Ｐゴシック" panose="020B0600070205080204" pitchFamily="34" charset="-128"/>
              </a:rPr>
              <a:t>s shirt and Schwerner</a:t>
            </a:r>
            <a:r>
              <a:rPr lang="ja-JP" altLang="en-US" b="1">
                <a:ea typeface="ＭＳ Ｐゴシック" panose="020B0600070205080204" pitchFamily="34" charset="-128"/>
              </a:rPr>
              <a:t>’</a:t>
            </a:r>
            <a:r>
              <a:rPr lang="en-US" altLang="ja-JP" b="1">
                <a:ea typeface="ＭＳ Ｐゴシック" panose="020B0600070205080204" pitchFamily="34" charset="-128"/>
              </a:rPr>
              <a:t>s defiant gaze at the unseen men to the right – the number of shadows indicates the young men are clearly out-numbered</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Color scheme:  Rockwell chose to use the sepia tones of earlier years, giving the painting brown, tea-stained look, thus causing the bright light on the shirts and the blood spot to be even more noticeable </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AutoNum type="arabicPeriod" startAt="3"/>
            </a:pPr>
            <a:r>
              <a:rPr lang="en-US" altLang="en-US" b="1">
                <a:ea typeface="ＭＳ Ｐゴシック" panose="020B0600070205080204" pitchFamily="34" charset="-128"/>
              </a:rPr>
              <a:t>  </a:t>
            </a:r>
            <a:r>
              <a:rPr lang="en-US" altLang="en-US" b="1" u="sng">
                <a:ea typeface="ＭＳ Ｐゴシック" panose="020B0600070205080204" pitchFamily="34" charset="-128"/>
              </a:rPr>
              <a:t>THE MESSAGE:</a:t>
            </a:r>
          </a:p>
          <a:p>
            <a:pPr marL="708025" lvl="1" indent="-234950">
              <a:buFont typeface="Wingdings" panose="05000000000000000000" pitchFamily="2" charset="2"/>
              <a:buChar char="Ø"/>
            </a:pPr>
            <a:r>
              <a:rPr lang="en-US" altLang="en-US" b="1">
                <a:ea typeface="ＭＳ Ｐゴシック" panose="020B0600070205080204" pitchFamily="34" charset="-128"/>
              </a:rPr>
              <a:t>The civil rights activists represent the principles embedded in the ROL:  freedom of speech and expression, freedom from fear, access to justice, equal education, and the right to vote</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The hidden Klansmen represent the kind of tyranny that would oppress and deny the </a:t>
            </a:r>
            <a:r>
              <a:rPr lang="ja-JP" altLang="en-US" b="1">
                <a:ea typeface="ＭＳ Ｐゴシック" panose="020B0600070205080204" pitchFamily="34" charset="-128"/>
              </a:rPr>
              <a:t>“</a:t>
            </a:r>
            <a:r>
              <a:rPr lang="en-US" altLang="ja-JP" b="1">
                <a:ea typeface="ＭＳ Ｐゴシック" panose="020B0600070205080204" pitchFamily="34" charset="-128"/>
              </a:rPr>
              <a:t>essential human rights</a:t>
            </a:r>
            <a:r>
              <a:rPr lang="ja-JP" altLang="en-US" b="1">
                <a:ea typeface="ＭＳ Ｐゴシック" panose="020B0600070205080204" pitchFamily="34" charset="-128"/>
              </a:rPr>
              <a:t>”</a:t>
            </a:r>
            <a:r>
              <a:rPr lang="en-US" altLang="ja-JP" b="1">
                <a:ea typeface="ＭＳ Ｐゴシック" panose="020B0600070205080204" pitchFamily="34" charset="-128"/>
              </a:rPr>
              <a:t> all people deserve</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In the end, </a:t>
            </a:r>
            <a:r>
              <a:rPr lang="en-US" altLang="en-US" b="1" i="1">
                <a:ea typeface="ＭＳ Ｐゴシック" panose="020B0600070205080204" pitchFamily="34" charset="-128"/>
              </a:rPr>
              <a:t>Murder in Mississippi </a:t>
            </a:r>
            <a:r>
              <a:rPr lang="en-US" altLang="en-US" b="1">
                <a:ea typeface="ＭＳ Ｐゴシック" panose="020B0600070205080204" pitchFamily="34" charset="-128"/>
              </a:rPr>
              <a:t>may be one of Rockwell</a:t>
            </a:r>
            <a:r>
              <a:rPr lang="ja-JP" altLang="en-US" b="1">
                <a:ea typeface="ＭＳ Ｐゴシック" panose="020B0600070205080204" pitchFamily="34" charset="-128"/>
              </a:rPr>
              <a:t>’</a:t>
            </a:r>
            <a:r>
              <a:rPr lang="en-US" altLang="ja-JP" b="1">
                <a:ea typeface="ＭＳ Ｐゴシック" panose="020B0600070205080204" pitchFamily="34" charset="-128"/>
              </a:rPr>
              <a:t>s best expressions of the ROL stated simply in the juxtaposition of the lighted and doomed activists and the dark shadows of even darker forces that would destroy the ROL</a:t>
            </a:r>
            <a:endParaRPr lang="en-US" altLang="en-US" b="1">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7BC71C11-A5B8-446D-A4EC-7A463F8A5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192E0C4-DC8A-4739-88A1-F8A9E526C64F}" type="slidenum">
              <a:rPr lang="en-US" altLang="en-US" sz="1200"/>
              <a:pPr/>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508274B-A277-4B6A-ADA6-063C5BB5FE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BFCE2CA1-4BA3-427A-A9E7-ECF2D6AFCE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BACKGROUND:</a:t>
            </a:r>
          </a:p>
          <a:p>
            <a:pPr>
              <a:buFontTx/>
              <a:buAutoNum type="arabicPeriod"/>
            </a:pPr>
            <a:r>
              <a:rPr lang="en-US" altLang="en-US" b="1">
                <a:ea typeface="ＭＳ Ｐゴシック" panose="020B0600070205080204" pitchFamily="34" charset="-128"/>
              </a:rPr>
              <a:t>  Portrays integration of Chicago</a:t>
            </a:r>
            <a:r>
              <a:rPr lang="ja-JP" altLang="en-US" b="1">
                <a:ea typeface="ＭＳ Ｐゴシック" panose="020B0600070205080204" pitchFamily="34" charset="-128"/>
              </a:rPr>
              <a:t>’</a:t>
            </a:r>
            <a:r>
              <a:rPr lang="en-US" altLang="ja-JP" b="1">
                <a:ea typeface="ＭＳ Ｐゴシック" panose="020B0600070205080204" pitchFamily="34" charset="-128"/>
              </a:rPr>
              <a:t>s Park Forest community; illustration for article entitled </a:t>
            </a:r>
            <a:r>
              <a:rPr lang="ja-JP" altLang="en-US" b="1">
                <a:ea typeface="ＭＳ Ｐゴシック" panose="020B0600070205080204" pitchFamily="34" charset="-128"/>
              </a:rPr>
              <a:t>“</a:t>
            </a:r>
            <a:r>
              <a:rPr lang="en-US" altLang="ja-JP" b="1">
                <a:ea typeface="ＭＳ Ｐゴシック" panose="020B0600070205080204" pitchFamily="34" charset="-128"/>
              </a:rPr>
              <a:t>Negro in the Suburbs</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pPr>
              <a:buFontTx/>
              <a:buAutoNum type="arabicPeriod"/>
            </a:pPr>
            <a:endParaRPr lang="en-US" altLang="en-US" b="1">
              <a:ea typeface="ＭＳ Ｐゴシック" panose="020B0600070205080204" pitchFamily="34" charset="-128"/>
            </a:endParaRPr>
          </a:p>
          <a:p>
            <a:pPr>
              <a:buFontTx/>
              <a:buAutoNum type="arabicPeriod"/>
            </a:pPr>
            <a:r>
              <a:rPr lang="en-US" altLang="en-US" b="1">
                <a:ea typeface="ＭＳ Ｐゴシック" panose="020B0600070205080204" pitchFamily="34" charset="-128"/>
              </a:rPr>
              <a:t>  Simpler, less complex style but with easily recognizable Rockwellian motifs</a:t>
            </a:r>
          </a:p>
          <a:p>
            <a:pPr>
              <a:buFontTx/>
              <a:buAutoNum type="arabicPeriod"/>
            </a:pPr>
            <a:endParaRPr lang="en-US" altLang="en-US" b="1">
              <a:ea typeface="ＭＳ Ｐゴシック" panose="020B0600070205080204" pitchFamily="34" charset="-128"/>
            </a:endParaRPr>
          </a:p>
          <a:p>
            <a:r>
              <a:rPr lang="en-US" altLang="en-US" b="1" u="sng">
                <a:ea typeface="ＭＳ Ｐゴシック" panose="020B0600070205080204" pitchFamily="34" charset="-128"/>
              </a:rPr>
              <a:t>THE PAINTING:</a:t>
            </a:r>
          </a:p>
          <a:p>
            <a:pPr>
              <a:buFontTx/>
              <a:buAutoNum type="arabicPeriod"/>
            </a:pPr>
            <a:r>
              <a:rPr lang="en-US" altLang="en-US" b="1">
                <a:ea typeface="ＭＳ Ｐゴシック" panose="020B0600070205080204" pitchFamily="34" charset="-128"/>
              </a:rPr>
              <a:t>  Simple scene of neighborhood children eyeing one another with simple curiosity</a:t>
            </a:r>
          </a:p>
          <a:p>
            <a:pPr marL="708025" lvl="1" indent="-234950">
              <a:buFont typeface="Wingdings" panose="05000000000000000000" pitchFamily="2" charset="2"/>
              <a:buChar char="Ø"/>
            </a:pPr>
            <a:r>
              <a:rPr lang="en-US" altLang="en-US" b="1">
                <a:ea typeface="ＭＳ Ｐゴシック" panose="020B0600070205080204" pitchFamily="34" charset="-128"/>
              </a:rPr>
              <a:t>Boys hold baseball gloves and one of the white boys is dressed in his uniform :  Why baseball? America</a:t>
            </a:r>
            <a:r>
              <a:rPr lang="ja-JP" altLang="en-US" b="1">
                <a:ea typeface="ＭＳ Ｐゴシック" panose="020B0600070205080204" pitchFamily="34" charset="-128"/>
              </a:rPr>
              <a:t>’</a:t>
            </a:r>
            <a:r>
              <a:rPr lang="en-US" altLang="ja-JP" b="1">
                <a:ea typeface="ＭＳ Ｐゴシック" panose="020B0600070205080204" pitchFamily="34" charset="-128"/>
              </a:rPr>
              <a:t>s game</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The girls each have pink ribbons in their hair</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Both sets of children own pets</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This imagery conveys a sense of youthful innocence and suggests that their mutual interests will have them playing together soon</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Rockwell often used children as images of neutrality, nonjudgmental observers of the world</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AutoNum type="arabicPeriod" startAt="2"/>
            </a:pPr>
            <a:r>
              <a:rPr lang="en-US" altLang="en-US" b="1">
                <a:ea typeface="ＭＳ Ｐゴシック" panose="020B0600070205080204" pitchFamily="34" charset="-128"/>
              </a:rPr>
              <a:t>  Tension in the Scene:  For all of the innocence the scene may portray, there is tension within the scene</a:t>
            </a:r>
          </a:p>
          <a:p>
            <a:pPr marL="708025" lvl="1" indent="-234950">
              <a:buFont typeface="Wingdings" panose="05000000000000000000" pitchFamily="2" charset="2"/>
              <a:buChar char="Ø"/>
            </a:pPr>
            <a:r>
              <a:rPr lang="en-US" altLang="en-US" b="1">
                <a:ea typeface="ＭＳ Ｐゴシック" panose="020B0600070205080204" pitchFamily="34" charset="-128"/>
              </a:rPr>
              <a:t>Cat and dog</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The expanse of concrete driveway between the children</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The adult peering through the curtains of the pink house</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Tension suggests that while the children may get along, it will be more difficult for adults to reconcile differences:  forces us to consider the larger slate of societal and democratic issues still with us</a:t>
            </a:r>
          </a:p>
          <a:p>
            <a:endParaRPr lang="en-US" altLang="en-US" b="1">
              <a:ea typeface="ＭＳ Ｐゴシック" panose="020B0600070205080204" pitchFamily="34" charset="-128"/>
            </a:endParaRPr>
          </a:p>
          <a:p>
            <a:pPr>
              <a:buFont typeface="Wingdings" panose="05000000000000000000" pitchFamily="2" charset="2"/>
              <a:buAutoNum type="arabicPeriod" startAt="3"/>
            </a:pPr>
            <a:r>
              <a:rPr lang="en-US" altLang="en-US" b="1">
                <a:ea typeface="ＭＳ Ｐゴシック" panose="020B0600070205080204" pitchFamily="34" charset="-128"/>
              </a:rPr>
              <a:t>  Conclusion:</a:t>
            </a:r>
          </a:p>
          <a:p>
            <a:pPr marL="708025" lvl="1" indent="-234950">
              <a:buFont typeface="Wingdings" panose="05000000000000000000" pitchFamily="2" charset="2"/>
              <a:buChar char="Ø"/>
            </a:pPr>
            <a:r>
              <a:rPr lang="en-US" altLang="en-US" b="1">
                <a:ea typeface="ＭＳ Ｐゴシック" panose="020B0600070205080204" pitchFamily="34" charset="-128"/>
              </a:rPr>
              <a:t>Ruby Bridges:  </a:t>
            </a:r>
            <a:r>
              <a:rPr lang="ja-JP" altLang="en-US" b="1">
                <a:ea typeface="ＭＳ Ｐゴシック" panose="020B0600070205080204" pitchFamily="34" charset="-128"/>
              </a:rPr>
              <a:t>“</a:t>
            </a:r>
            <a:r>
              <a:rPr lang="en-US" altLang="ja-JP" b="1">
                <a:ea typeface="ＭＳ Ｐゴシック" panose="020B0600070205080204" pitchFamily="34" charset="-128"/>
              </a:rPr>
              <a:t>None of us knows anything about disliking one another when we come into the world. It is something that is passed on to us.</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Abraham Lincoln:  </a:t>
            </a:r>
            <a:r>
              <a:rPr lang="ja-JP" altLang="en-US" b="1">
                <a:ea typeface="ＭＳ Ｐゴシック" panose="020B0600070205080204" pitchFamily="34" charset="-128"/>
              </a:rPr>
              <a:t>“</a:t>
            </a:r>
            <a:r>
              <a:rPr lang="en-US" altLang="ja-JP" b="1">
                <a:ea typeface="ＭＳ Ｐゴシック" panose="020B0600070205080204" pitchFamily="34" charset="-128"/>
              </a:rPr>
              <a:t>Teach the children so that it will not be necessary to teach the adults.</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33321424-8E75-469A-AA50-87AE6C4B25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8D9F4EA-3FBA-469A-88A8-2352B2E6A28E}" type="slidenum">
              <a:rPr lang="en-US" altLang="en-US" sz="1200"/>
              <a:pPr/>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F6C65F0C-0A96-4126-ACE5-D705BA3354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A19BB990-EF2B-4078-8D02-FB182A9154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SETTING</a:t>
            </a:r>
            <a:r>
              <a:rPr lang="en-US" altLang="en-US" b="1">
                <a:ea typeface="ＭＳ Ｐゴシック" panose="020B0600070205080204" pitchFamily="34" charset="-128"/>
              </a:rPr>
              <a:t>:  St Katherine’s Basilica at the Church of the Nativity (527-565 A.D.)</a:t>
            </a:r>
          </a:p>
          <a:p>
            <a:endParaRPr lang="en-US" altLang="en-US" b="1">
              <a:ea typeface="ＭＳ Ｐゴシック" panose="020B0600070205080204" pitchFamily="34" charset="-128"/>
            </a:endParaRPr>
          </a:p>
          <a:p>
            <a:r>
              <a:rPr lang="en-US" altLang="en-US" b="1" u="sng">
                <a:ea typeface="ＭＳ Ｐゴシック" panose="020B0600070205080204" pitchFamily="34" charset="-128"/>
              </a:rPr>
              <a:t>COMPOSITION:</a:t>
            </a:r>
          </a:p>
          <a:p>
            <a:pPr>
              <a:buFontTx/>
              <a:buAutoNum type="arabicPeriod"/>
            </a:pPr>
            <a:r>
              <a:rPr lang="en-US" altLang="en-US" b="1">
                <a:ea typeface="ＭＳ Ｐゴシック" panose="020B0600070205080204" pitchFamily="34" charset="-128"/>
              </a:rPr>
              <a:t>Three distinct levels to painting: </a:t>
            </a:r>
          </a:p>
          <a:p>
            <a:pPr marL="708025" lvl="1" indent="-234950">
              <a:buFont typeface="Wingdings" panose="05000000000000000000" pitchFamily="2" charset="2"/>
              <a:buChar char="Ø"/>
            </a:pPr>
            <a:r>
              <a:rPr lang="en-US" altLang="en-US" b="1">
                <a:ea typeface="ＭＳ Ｐゴシック" panose="020B0600070205080204" pitchFamily="34" charset="-128"/>
              </a:rPr>
              <a:t>Roof-top viewing point</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The plaza with the procession of priests and bishops</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The sky and opposite roof line – minaret and bell tower</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AutoNum type="arabicPeriod" startAt="2"/>
            </a:pPr>
            <a:r>
              <a:rPr lang="en-US" altLang="en-US" b="1">
                <a:ea typeface="ＭＳ Ｐゴシック" panose="020B0600070205080204" pitchFamily="34" charset="-128"/>
              </a:rPr>
              <a:t>Contrasts:</a:t>
            </a:r>
          </a:p>
          <a:p>
            <a:pPr marL="708025" lvl="1" indent="-234950">
              <a:buFont typeface="Wingdings" panose="05000000000000000000" pitchFamily="2" charset="2"/>
              <a:buChar char="Ø"/>
            </a:pPr>
            <a:r>
              <a:rPr lang="en-US" altLang="en-US" b="1">
                <a:ea typeface="ＭＳ Ｐゴシック" panose="020B0600070205080204" pitchFamily="34" charset="-128"/>
              </a:rPr>
              <a:t>Arab in keffiyeh, Israeli soldiers, and family of tourists in foreground</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Soldiers and children</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Arab (Muslim), Israeli (Jews), tourists and religious procession (Christian)</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pPr marL="708025" lvl="1" indent="-234950">
              <a:buFont typeface="Wingdings" panose="05000000000000000000" pitchFamily="2" charset="2"/>
              <a:buChar char="Ø"/>
            </a:pPr>
            <a:r>
              <a:rPr lang="en-US" altLang="en-US" b="1">
                <a:ea typeface="ＭＳ Ｐゴシック" panose="020B0600070205080204" pitchFamily="34" charset="-128"/>
              </a:rPr>
              <a:t>Soldiers in the birthplace of Jesus = tension of war and peace</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r>
              <a:rPr lang="en-US" altLang="en-US" b="1" u="sng">
                <a:ea typeface="ＭＳ Ｐゴシック" panose="020B0600070205080204" pitchFamily="34" charset="-128"/>
              </a:rPr>
              <a:t>MESSAGE:</a:t>
            </a:r>
          </a:p>
          <a:p>
            <a:pPr>
              <a:buFont typeface="Wingdings" panose="05000000000000000000" pitchFamily="2" charset="2"/>
              <a:buAutoNum type="arabicPeriod"/>
            </a:pPr>
            <a:r>
              <a:rPr lang="en-US" altLang="en-US" b="1">
                <a:ea typeface="ＭＳ Ｐゴシック" panose="020B0600070205080204" pitchFamily="34" charset="-128"/>
              </a:rPr>
              <a:t>Once again we see Rockwell creating tension in what appears to be a peaceful scene</a:t>
            </a:r>
          </a:p>
          <a:p>
            <a:pPr>
              <a:buFont typeface="Wingdings" panose="05000000000000000000" pitchFamily="2" charset="2"/>
              <a:buAutoNum type="arabicPeriod"/>
            </a:pPr>
            <a:endParaRPr lang="en-US" altLang="en-US" b="1">
              <a:ea typeface="ＭＳ Ｐゴシック" panose="020B0600070205080204" pitchFamily="34" charset="-128"/>
            </a:endParaRPr>
          </a:p>
          <a:p>
            <a:pPr>
              <a:buFont typeface="Wingdings" panose="05000000000000000000" pitchFamily="2" charset="2"/>
              <a:buAutoNum type="arabicPeriod"/>
            </a:pPr>
            <a:r>
              <a:rPr lang="en-US" altLang="en-US" b="1">
                <a:ea typeface="ＭＳ Ｐゴシック" panose="020B0600070205080204" pitchFamily="34" charset="-128"/>
              </a:rPr>
              <a:t>Touches on those “simple, basic things” such as freedom of conscience,” tolerance, equality; raises an important question for us today:</a:t>
            </a:r>
          </a:p>
          <a:p>
            <a:pPr marL="708025" lvl="1" indent="-234950"/>
            <a:r>
              <a:rPr lang="en-US" altLang="en-US" b="1">
                <a:ea typeface="ＭＳ Ｐゴシック" panose="020B0600070205080204" pitchFamily="34" charset="-128"/>
              </a:rPr>
              <a:t>How do we promote and protect the principles guaranteed by the ROL to everyone when we have grown so diverse?</a:t>
            </a:r>
          </a:p>
          <a:p>
            <a:endParaRPr lang="en-US" altLang="en-U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F354D456-3128-42F5-A522-0FA44C07E0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0D240F4-8FAE-4676-9FE9-0EF5ABF0FE25}" type="slidenum">
              <a:rPr lang="en-US" altLang="en-US" sz="1200"/>
              <a:pPr/>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12AA8D87-491F-42EF-B022-C321A2BF1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C253A8E8-B54F-4E93-9A6F-5E8984AB26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a:ea typeface="ＭＳ Ｐゴシック" panose="020B0600070205080204" pitchFamily="34" charset="-128"/>
              </a:rPr>
              <a:t>Peace Corps</a:t>
            </a:r>
            <a:r>
              <a:rPr lang="en-US" altLang="en-US" b="1">
                <a:ea typeface="ＭＳ Ｐゴシック" panose="020B0600070205080204" pitchFamily="34" charset="-128"/>
              </a:rPr>
              <a:t>, 1966 and </a:t>
            </a:r>
            <a:r>
              <a:rPr lang="en-US" altLang="en-US" b="1" i="1">
                <a:ea typeface="ＭＳ Ｐゴシック" panose="020B0600070205080204" pitchFamily="34" charset="-128"/>
              </a:rPr>
              <a:t>Christmas in Bethlehem</a:t>
            </a:r>
            <a:r>
              <a:rPr lang="en-US" altLang="en-US" b="1">
                <a:ea typeface="ＭＳ Ｐゴシック" panose="020B0600070205080204" pitchFamily="34" charset="-128"/>
              </a:rPr>
              <a:t>, 1970</a:t>
            </a:r>
          </a:p>
          <a:p>
            <a:endParaRPr lang="en-US" altLang="en-US" b="1">
              <a:ea typeface="ＭＳ Ｐゴシック" panose="020B0600070205080204" pitchFamily="34" charset="-128"/>
            </a:endParaRPr>
          </a:p>
          <a:p>
            <a:r>
              <a:rPr lang="en-US" altLang="en-US" b="1">
                <a:ea typeface="ＭＳ Ｐゴシック" panose="020B0600070205080204" pitchFamily="34" charset="-128"/>
              </a:rPr>
              <a:t>APPROPRIATE TO END WITH THIS PAINTING BECAUSE IT EMPHASIZES THE UNIVERSALITY OF THE ROL</a:t>
            </a:r>
          </a:p>
          <a:p>
            <a:endParaRPr lang="en-US" altLang="en-US" b="1">
              <a:ea typeface="ＭＳ Ｐゴシック" panose="020B0600070205080204" pitchFamily="34" charset="-128"/>
            </a:endParaRPr>
          </a:p>
          <a:p>
            <a:r>
              <a:rPr lang="en-US" altLang="en-US" b="1" u="sng">
                <a:ea typeface="ＭＳ Ｐゴシック" panose="020B0600070205080204" pitchFamily="34" charset="-128"/>
              </a:rPr>
              <a:t>THE PAINTING</a:t>
            </a:r>
            <a:r>
              <a:rPr lang="en-US" altLang="en-US" b="1">
                <a:ea typeface="ＭＳ Ｐゴシック" panose="020B0600070205080204" pitchFamily="34" charset="-128"/>
              </a:rPr>
              <a:t>:  Identify images and symbols of different religious beliefs</a:t>
            </a:r>
          </a:p>
          <a:p>
            <a:endParaRPr lang="en-US" altLang="en-US" b="1" u="sng">
              <a:ea typeface="ＭＳ Ｐゴシック" panose="020B0600070205080204" pitchFamily="34" charset="-128"/>
            </a:endParaRPr>
          </a:p>
          <a:p>
            <a:r>
              <a:rPr lang="en-US" altLang="en-US" b="1" u="sng">
                <a:ea typeface="ＭＳ Ｐゴシック" panose="020B0600070205080204" pitchFamily="34" charset="-128"/>
              </a:rPr>
              <a:t>CONCLUSION:</a:t>
            </a:r>
            <a:r>
              <a:rPr lang="en-US" altLang="en-US" b="1">
                <a:ea typeface="ＭＳ Ｐゴシック" panose="020B0600070205080204" pitchFamily="34" charset="-128"/>
              </a:rPr>
              <a:t>  Painting is a visual metaphor for the ROL depicting as it does, not only the universality of the concept, but the basic principles that Roosevelt addressed in his Four Freedoms speech and Rockwell captured in his Four Freedoms paintings and the others we have discussed:</a:t>
            </a:r>
          </a:p>
          <a:p>
            <a:pPr marL="708025" lvl="1" indent="-234950">
              <a:buFont typeface="Wingdings" panose="05000000000000000000" pitchFamily="2" charset="2"/>
              <a:buChar char="Ø"/>
            </a:pPr>
            <a:r>
              <a:rPr lang="en-US" altLang="en-US" b="1">
                <a:ea typeface="ＭＳ Ｐゴシック" panose="020B0600070205080204" pitchFamily="34" charset="-128"/>
              </a:rPr>
              <a:t>Equality</a:t>
            </a:r>
          </a:p>
          <a:p>
            <a:pPr marL="708025" lvl="1" indent="-234950">
              <a:buFont typeface="Wingdings" panose="05000000000000000000" pitchFamily="2" charset="2"/>
              <a:buChar char="Ø"/>
            </a:pPr>
            <a:r>
              <a:rPr lang="en-US" altLang="en-US" b="1">
                <a:ea typeface="ＭＳ Ｐゴシック" panose="020B0600070205080204" pitchFamily="34" charset="-128"/>
              </a:rPr>
              <a:t>Freedom</a:t>
            </a:r>
          </a:p>
          <a:p>
            <a:pPr marL="708025" lvl="1" indent="-234950">
              <a:buFont typeface="Wingdings" panose="05000000000000000000" pitchFamily="2" charset="2"/>
              <a:buChar char="Ø"/>
            </a:pPr>
            <a:r>
              <a:rPr lang="en-US" altLang="en-US" b="1">
                <a:ea typeface="ＭＳ Ｐゴシック" panose="020B0600070205080204" pitchFamily="34" charset="-128"/>
              </a:rPr>
              <a:t>Essential human rights</a:t>
            </a:r>
          </a:p>
          <a:p>
            <a:pPr marL="708025" lvl="1" indent="-234950">
              <a:buFont typeface="Wingdings" panose="05000000000000000000" pitchFamily="2" charset="2"/>
              <a:buChar char="Ø"/>
            </a:pPr>
            <a:endParaRPr lang="en-US" altLang="en-US" b="1">
              <a:ea typeface="ＭＳ Ｐゴシック" panose="020B0600070205080204" pitchFamily="34" charset="-128"/>
            </a:endParaRPr>
          </a:p>
          <a:p>
            <a:r>
              <a:rPr lang="en-US" altLang="en-US" b="1" u="sng">
                <a:ea typeface="ＭＳ Ｐゴシック" panose="020B0600070205080204" pitchFamily="34" charset="-128"/>
              </a:rPr>
              <a:t>CONCLUSION:</a:t>
            </a:r>
            <a:endParaRPr lang="en-US" altLang="en-US" b="1">
              <a:ea typeface="ＭＳ Ｐゴシック" panose="020B0600070205080204" pitchFamily="34" charset="-128"/>
            </a:endParaRPr>
          </a:p>
          <a:p>
            <a:endParaRPr lang="en-US" altLang="en-US" b="1">
              <a:ea typeface="ＭＳ Ｐゴシック" panose="020B0600070205080204" pitchFamily="34" charset="-128"/>
            </a:endParaRPr>
          </a:p>
          <a:p>
            <a:r>
              <a:rPr lang="en-US" altLang="en-US" b="1">
                <a:ea typeface="ＭＳ Ｐゴシック" panose="020B0600070205080204" pitchFamily="34" charset="-128"/>
              </a:rPr>
              <a:t>Norman Rockwell</a:t>
            </a:r>
            <a:r>
              <a:rPr lang="ja-JP" altLang="en-US" b="1">
                <a:ea typeface="ＭＳ Ｐゴシック" panose="020B0600070205080204" pitchFamily="34" charset="-128"/>
              </a:rPr>
              <a:t>’</a:t>
            </a:r>
            <a:r>
              <a:rPr lang="en-US" altLang="ja-JP" b="1">
                <a:ea typeface="ＭＳ Ｐゴシック" panose="020B0600070205080204" pitchFamily="34" charset="-128"/>
              </a:rPr>
              <a:t>s body of work reminds us of two important ideas:</a:t>
            </a:r>
          </a:p>
          <a:p>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 The well-known nostalgic, idyllic worlds created in the paintings depict a world that was denied to large segments of American society because the ROL did not apply to them; that world, as Rockwell said, </a:t>
            </a:r>
            <a:r>
              <a:rPr lang="ja-JP" altLang="en-US" b="1">
                <a:ea typeface="ＭＳ Ｐゴシック" panose="020B0600070205080204" pitchFamily="34" charset="-128"/>
              </a:rPr>
              <a:t>“</a:t>
            </a:r>
            <a:r>
              <a:rPr lang="en-US" altLang="ja-JP" b="1">
                <a:ea typeface="ＭＳ Ｐゴシック" panose="020B0600070205080204" pitchFamily="34" charset="-128"/>
              </a:rPr>
              <a:t>is dead</a:t>
            </a:r>
            <a:r>
              <a:rPr lang="ja-JP" altLang="en-US" b="1">
                <a:ea typeface="ＭＳ Ｐゴシック" panose="020B0600070205080204" pitchFamily="34" charset="-128"/>
              </a:rPr>
              <a:t>”</a:t>
            </a:r>
            <a:r>
              <a:rPr lang="en-US" altLang="ja-JP" b="1">
                <a:ea typeface="ＭＳ Ｐゴシック" panose="020B0600070205080204" pitchFamily="34" charset="-128"/>
              </a:rPr>
              <a:t>;</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 The other idea we gain from Rockwell</a:t>
            </a:r>
            <a:r>
              <a:rPr lang="ja-JP" altLang="en-US" b="1">
                <a:ea typeface="ＭＳ Ｐゴシック" panose="020B0600070205080204" pitchFamily="34" charset="-128"/>
              </a:rPr>
              <a:t>’</a:t>
            </a:r>
            <a:r>
              <a:rPr lang="en-US" altLang="ja-JP" b="1">
                <a:ea typeface="ＭＳ Ｐゴシック" panose="020B0600070205080204" pitchFamily="34" charset="-128"/>
              </a:rPr>
              <a:t>s later paintings is that we can and must learn to change, to be accepting of the diversity around us, to realize that we still have a long way to go to ensure that freedom is available to everyone, that all people have dignity and deserve the guarantees provided by the ROL. </a:t>
            </a:r>
            <a:endParaRPr lang="en-US" altLang="ja-JP" b="1" u="sng">
              <a:ea typeface="ＭＳ Ｐゴシック" panose="020B0600070205080204" pitchFamily="34" charset="-128"/>
            </a:endParaRPr>
          </a:p>
          <a:p>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A8BDAE7D-DE7F-4123-B428-F5CA38B10F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34C46E6A-EB0F-41E1-9838-D4F9540A30E2}"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CA396F1-E338-4D77-80E2-6A46B7CCB5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AB565D1E-8FA0-4153-9FA2-8970C27BBF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It is the rule of law that is the foundation for representative republican democracy, constitutional government, a stable economic system, and the ideals and institutions associated with civil society.</a:t>
            </a:r>
          </a:p>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48A46A7D-08EE-49F1-A4DC-CC313E9AFB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A454FC7-4571-4766-8052-7EF770353454}"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29FD80B-2FAA-4B14-8D65-9C27F655A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56CB192E-D81D-44C5-A3F6-1C320A42CB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Note:  Here is an opportunity to remind students that history is more than words on a page. Our nation’s history – its ideals, accomplishments, and failures – surrounds us in the art, architecture, sculpture, films, cartoons, music, popular culture, and current events that we experience daily. This PPT on Norman Rockwell will, hopefully, help them appreciate this idea and encourage them to look for other examples of how history is learned outside the classroom as well as in the textbooks they study in the classroom.</a:t>
            </a:r>
          </a:p>
          <a:p>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38008C6C-99E7-47A9-BD08-365DCE1D0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1008670-49EB-4C81-B3E9-30698ACD5F14}"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3AB83CE-F84F-49E2-B64C-ED920E36D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0136025-7389-41AD-B82E-83D67933F6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Part of State of the Union Address for 1941</a:t>
            </a:r>
          </a:p>
          <a:p>
            <a:endParaRPr lang="en-US" altLang="en-US" b="1">
              <a:ea typeface="ＭＳ Ｐゴシック" panose="020B0600070205080204" pitchFamily="34" charset="-128"/>
            </a:endParaRPr>
          </a:p>
          <a:p>
            <a:r>
              <a:rPr lang="en-US" altLang="en-US" b="1">
                <a:ea typeface="ＭＳ Ｐゴシック" panose="020B0600070205080204" pitchFamily="34" charset="-128"/>
              </a:rPr>
              <a:t>Begins the speech by addressing the global struggle against “the new order of tyranny” – the antithesis of the ROL – “…a new one-way law, which lacks mutuality in its observance, and…becomes an instrument of oppression.”</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Throughout the speech he stresses</a:t>
            </a:r>
          </a:p>
          <a:p>
            <a:r>
              <a:rPr lang="en-US" altLang="en-US" b="1">
                <a:ea typeface="ＭＳ Ｐゴシック" panose="020B0600070205080204" pitchFamily="34" charset="-128"/>
              </a:rPr>
              <a:t>	1. “respect for the rights and dignity” of all men </a:t>
            </a:r>
          </a:p>
          <a:p>
            <a:r>
              <a:rPr lang="en-US" altLang="en-US" b="1">
                <a:ea typeface="ＭＳ Ｐゴシック" panose="020B0600070205080204" pitchFamily="34" charset="-128"/>
              </a:rPr>
              <a:t>	2. “principles of morality”</a:t>
            </a:r>
          </a:p>
          <a:p>
            <a:r>
              <a:rPr lang="en-US" altLang="en-US" b="1">
                <a:ea typeface="ＭＳ Ｐゴシック" panose="020B0600070205080204" pitchFamily="34" charset="-128"/>
              </a:rPr>
              <a:t>	3. the protection of “essential human rights” – “simple, basic things”</a:t>
            </a:r>
          </a:p>
          <a:p>
            <a:endParaRPr lang="en-US" altLang="en-US" b="1">
              <a:ea typeface="ＭＳ Ｐゴシック" panose="020B0600070205080204" pitchFamily="34" charset="-128"/>
            </a:endParaRPr>
          </a:p>
          <a:p>
            <a:r>
              <a:rPr lang="en-US" altLang="en-US" b="1">
                <a:ea typeface="ＭＳ Ｐゴシック" panose="020B0600070205080204" pitchFamily="34" charset="-128"/>
              </a:rPr>
              <a:t>End of speech he offers his description of democracy:  “…there is nothing mysterious about the foundation of a healthy and strong democracy”:</a:t>
            </a:r>
          </a:p>
          <a:p>
            <a:r>
              <a:rPr lang="en-US" altLang="en-US" b="1">
                <a:ea typeface="ＭＳ Ｐゴシック" panose="020B0600070205080204" pitchFamily="34" charset="-128"/>
              </a:rPr>
              <a:t>	1. “Equality of opportunity for youth and others.”</a:t>
            </a:r>
          </a:p>
          <a:p>
            <a:r>
              <a:rPr lang="en-US" altLang="en-US" b="1">
                <a:ea typeface="ＭＳ Ｐゴシック" panose="020B0600070205080204" pitchFamily="34" charset="-128"/>
              </a:rPr>
              <a:t>	2.  “Jobs for those who can work.”</a:t>
            </a:r>
          </a:p>
          <a:p>
            <a:r>
              <a:rPr lang="en-US" altLang="en-US" b="1">
                <a:ea typeface="ＭＳ Ｐゴシック" panose="020B0600070205080204" pitchFamily="34" charset="-128"/>
              </a:rPr>
              <a:t>	3.  “Security for those who need it.”</a:t>
            </a:r>
          </a:p>
          <a:p>
            <a:r>
              <a:rPr lang="en-US" altLang="en-US" b="1">
                <a:ea typeface="ＭＳ Ｐゴシック" panose="020B0600070205080204" pitchFamily="34" charset="-128"/>
              </a:rPr>
              <a:t>	4.  “The ending of special privilege for the few.”</a:t>
            </a:r>
          </a:p>
          <a:p>
            <a:r>
              <a:rPr lang="en-US" altLang="en-US" b="1">
                <a:ea typeface="ＭＳ Ｐゴシック" panose="020B0600070205080204" pitchFamily="34" charset="-128"/>
              </a:rPr>
              <a:t>	5.  “The preservation of civil liberties for all.</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The end of speech proposed Roosevelt’s vision of a post-war world based on four basic human freedoms:</a:t>
            </a:r>
          </a:p>
          <a:p>
            <a:r>
              <a:rPr lang="en-US" altLang="en-US" b="1">
                <a:ea typeface="ＭＳ Ｐゴシック" panose="020B0600070205080204" pitchFamily="34" charset="-128"/>
              </a:rPr>
              <a:t>	1. Freedom of speech and expression</a:t>
            </a:r>
          </a:p>
          <a:p>
            <a:r>
              <a:rPr lang="en-US" altLang="en-US" b="1">
                <a:ea typeface="ＭＳ Ｐゴシック" panose="020B0600070205080204" pitchFamily="34" charset="-128"/>
              </a:rPr>
              <a:t>	2. Freedom of conscience</a:t>
            </a:r>
          </a:p>
          <a:p>
            <a:r>
              <a:rPr lang="en-US" altLang="en-US" b="1">
                <a:ea typeface="ＭＳ Ｐゴシック" panose="020B0600070205080204" pitchFamily="34" charset="-128"/>
              </a:rPr>
              <a:t>	3. Freedom from want</a:t>
            </a:r>
          </a:p>
          <a:p>
            <a:r>
              <a:rPr lang="en-US" altLang="en-US" b="1">
                <a:ea typeface="ＭＳ Ｐゴシック" panose="020B0600070205080204" pitchFamily="34" charset="-128"/>
              </a:rPr>
              <a:t>	4. Freedom from fear</a:t>
            </a:r>
          </a:p>
          <a:p>
            <a:endParaRPr lang="en-US" altLang="en-US" b="1">
              <a:ea typeface="ＭＳ Ｐゴシック" panose="020B0600070205080204" pitchFamily="34" charset="-128"/>
            </a:endParaRPr>
          </a:p>
          <a:p>
            <a:r>
              <a:rPr lang="en-US" altLang="en-US" b="1">
                <a:ea typeface="ＭＳ Ｐゴシック" panose="020B0600070205080204" pitchFamily="34" charset="-128"/>
              </a:rPr>
              <a:t>He concludes the speech by reaffirming his and the country’s “faith in freedom”:  “Freedom means the supremacy of human rights everywhere.”</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Thus we begin with the words that inspired an artist to create the art that would inspire a nation to action.</a:t>
            </a:r>
          </a:p>
          <a:p>
            <a:endParaRPr lang="en-US" altLang="en-US" b="1">
              <a:ea typeface="ＭＳ Ｐゴシック" panose="020B0600070205080204" pitchFamily="34" charset="-128"/>
            </a:endParaRPr>
          </a:p>
          <a:p>
            <a:r>
              <a:rPr lang="en-US" altLang="en-US" b="1">
                <a:ea typeface="ＭＳ Ｐゴシック" panose="020B0600070205080204" pitchFamily="34" charset="-128"/>
              </a:rPr>
              <a:t>More importantly, we read in the speech and see in the paintings the basic principles of the ROL that Norman Rockwell will visualize in different ways in future illustrations and paintings. </a:t>
            </a:r>
          </a:p>
          <a:p>
            <a:pPr>
              <a:buFontTx/>
              <a:buChar char="-"/>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9004C5A9-6AED-4928-AB11-9CBD1E862B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613340FC-3F99-4AEA-8CA6-DC41AAB035D7}"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5323BDF2-FDC1-4960-A43F-B37ED35A6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FA432F06-4DC3-4947-9832-B4B5F084D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Office of Emergency Management and the Office of Government Reports commissioned works of art that would visually convey the Four Freedoms to the public (reminiscent of the WPA under the New Deal)   </a:t>
            </a:r>
          </a:p>
          <a:p>
            <a:pPr marL="228600" indent="-228600">
              <a:buFont typeface="Calibri" panose="020F0502020204030204" pitchFamily="34" charset="0"/>
              <a:buAutoNum type="arabicPeriod"/>
            </a:pPr>
            <a:r>
              <a:rPr lang="en-US" altLang="en-US" b="1">
                <a:ea typeface="ＭＳ Ｐゴシック" panose="020B0600070205080204" pitchFamily="34" charset="-128"/>
              </a:rPr>
              <a:t>However, the effort was not successful as during the Summer of 1942 the Office of War Information reported that “only about 1/3 of the American public has any knowledge of the Four Freedoms as such, [and] no more than 2% were able to identify all four of them correctly”</a:t>
            </a:r>
          </a:p>
          <a:p>
            <a:pPr marL="228600" indent="-228600">
              <a:buFont typeface="Calibri" panose="020F0502020204030204" pitchFamily="34" charset="0"/>
              <a:buAutoNum type="arabicPeriod"/>
            </a:pPr>
            <a:r>
              <a:rPr lang="en-US" altLang="en-US" b="1">
                <a:ea typeface="ＭＳ Ｐゴシック" panose="020B0600070205080204" pitchFamily="34" charset="-128"/>
              </a:rPr>
              <a:t>Rockwell had been searching for an opportunity to paint a “big picture” – a work of art that was in no way an illustration and carried a universal meaning.  He focused on the Four Freedoms</a:t>
            </a:r>
          </a:p>
          <a:p>
            <a:pPr marL="228600" indent="-228600">
              <a:buFont typeface="Calibri" panose="020F0502020204030204" pitchFamily="34" charset="0"/>
              <a:buAutoNum type="arabicPeriod"/>
            </a:pPr>
            <a:r>
              <a:rPr lang="en-US" altLang="en-US" b="1">
                <a:ea typeface="ＭＳ Ｐゴシック" panose="020B0600070205080204" pitchFamily="34" charset="-128"/>
              </a:rPr>
              <a:t>According to Rockwell, at 3:00 AM early one morning it hit Rockwell that he should use his neighbors - average, middle class/blue color Americans – to serve as models in a series of 4 posters visually reflecting the Four Freedoms </a:t>
            </a:r>
          </a:p>
          <a:p>
            <a:pPr marL="228600" indent="-228600">
              <a:buFont typeface="Calibri" panose="020F0502020204030204" pitchFamily="34" charset="0"/>
              <a:buAutoNum type="arabicPeriod"/>
            </a:pPr>
            <a:r>
              <a:rPr lang="en-US" altLang="en-US" b="1">
                <a:ea typeface="ＭＳ Ｐゴシック" panose="020B0600070205080204" pitchFamily="34" charset="-128"/>
              </a:rPr>
              <a:t>For speech, Rockwell was inspired by Jim Edgerton who had recently stood up at a town hall meeting and passionately took a position on the hot topic of the day – the construction of a new high school in Arlington.  His position was in the distinct minority – he advanced an unpopular perspective, yet those present respectfully let him speak.  No one interrupted him.  No one threw out catcalls – they respectfully allowed him to speak his mind.  </a:t>
            </a:r>
          </a:p>
          <a:p>
            <a:pPr marL="228600" indent="-228600">
              <a:buFont typeface="Calibri" panose="020F0502020204030204" pitchFamily="34" charset="0"/>
              <a:buAutoNum type="arabicPeriod"/>
            </a:pPr>
            <a:r>
              <a:rPr lang="en-US" altLang="en-US" b="1">
                <a:ea typeface="ＭＳ Ｐゴシック" panose="020B0600070205080204" pitchFamily="34" charset="-128"/>
              </a:rPr>
              <a:t>Local gas station owner Carl Hess served as Rockwell’s model </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C6E66FF4-8384-40DF-B8A2-5D3FB17AF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EFCBEFD-37DF-4000-8D1E-9E74910D2513}"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8F329CDD-55D6-428E-AA98-0463E7247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1E4D674-DE7B-4FD5-B819-6FFBC402F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This work brings freedom of speech into the home – a reflection of the chaos that ensues when less than respectful dialog unfolds</a:t>
            </a:r>
          </a:p>
          <a:p>
            <a:pPr marL="228600" indent="-228600">
              <a:buFont typeface="Calibri" panose="020F0502020204030204" pitchFamily="34" charset="0"/>
              <a:buAutoNum type="arabicPeriod"/>
            </a:pPr>
            <a:r>
              <a:rPr lang="en-US" altLang="en-US" b="1">
                <a:ea typeface="ＭＳ Ｐゴシック" panose="020B0600070205080204" pitchFamily="34" charset="-128"/>
              </a:rPr>
              <a:t>The man aggressively advances his support for Dewey – to the point of shutting down his wife – resulting in discord – the child cries as emotional debate, rather than reasoned dialectic, defines his parent’s political debate at the breakfast table  </a:t>
            </a:r>
          </a:p>
          <a:p>
            <a:pPr marL="228600" indent="-228600">
              <a:buFont typeface="Calibri" panose="020F0502020204030204" pitchFamily="34" charset="0"/>
              <a:buAutoNum type="arabicPeriod"/>
            </a:pPr>
            <a:r>
              <a:rPr lang="en-US" altLang="en-US" b="1">
                <a:ea typeface="ＭＳ Ｐゴシック" panose="020B0600070205080204" pitchFamily="34" charset="-128"/>
              </a:rPr>
              <a:t>While women have the vote through the 19</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Amendment, this painting can spark dialog about gender ideals evident in post-World War II and 1950s America, ideals that span back to the 19</a:t>
            </a:r>
            <a:r>
              <a:rPr lang="en-US" altLang="en-US" b="1" baseline="30000">
                <a:ea typeface="ＭＳ Ｐゴシック" panose="020B0600070205080204" pitchFamily="34" charset="-128"/>
              </a:rPr>
              <a:t>th</a:t>
            </a:r>
            <a:r>
              <a:rPr lang="en-US" altLang="en-US" b="1">
                <a:ea typeface="ＭＳ Ｐゴシック" panose="020B0600070205080204" pitchFamily="34" charset="-128"/>
              </a:rPr>
              <a:t> c.  It could be suggested that a) the man is forcefully silencing his wife by aggressively talking over her – he is dominating what is a part of the more public/masculine sphere – politics. b)  Her being distracted by the election and challenging, apparently unsuccessfully, her husband is causing her to neglect her domestic duties – note that the man is dressed to leave the home and go to work while his wife is in a robe and night gown – she is clearly tied to the home and is a homemaker.  She has ventured outside of the feminine/private sphere of the home to challenge her husband in relation to the election – and as such, her child is neglected and sits on the floor crying.  Thus, the painting begins to reinforce the gender ideals evident in post World War II American pop culture – especially in shows appearing in the 1950s such </a:t>
            </a:r>
            <a:r>
              <a:rPr lang="en-US" altLang="en-US" b="1" i="1">
                <a:ea typeface="ＭＳ Ｐゴシック" panose="020B0600070205080204" pitchFamily="34" charset="-128"/>
              </a:rPr>
              <a:t>as I Love Lucy </a:t>
            </a:r>
            <a:r>
              <a:rPr lang="en-US" altLang="en-US" b="1">
                <a:ea typeface="ＭＳ Ｐゴシック" panose="020B0600070205080204" pitchFamily="34" charset="-128"/>
              </a:rPr>
              <a:t>and </a:t>
            </a:r>
            <a:r>
              <a:rPr lang="en-US" altLang="en-US" b="1" i="1">
                <a:ea typeface="ＭＳ Ｐゴシック" panose="020B0600070205080204" pitchFamily="34" charset="-128"/>
              </a:rPr>
              <a:t>Father Knows Best </a:t>
            </a:r>
            <a:r>
              <a:rPr lang="en-US" altLang="en-US" b="1">
                <a:ea typeface="ＭＳ Ｐゴシック" panose="020B0600070205080204" pitchFamily="34" charset="-128"/>
              </a:rPr>
              <a:t>– In essence, if women neglect their gendered duties, chaos will be the result.  It is these ideals that the Women’s Rights Movement of the late 1960s and 1970s will challenge.  </a:t>
            </a:r>
          </a:p>
        </p:txBody>
      </p:sp>
      <p:sp>
        <p:nvSpPr>
          <p:cNvPr id="30723" name="Slide Number Placeholder 3">
            <a:extLst>
              <a:ext uri="{FF2B5EF4-FFF2-40B4-BE49-F238E27FC236}">
                <a16:creationId xmlns:a16="http://schemas.microsoft.com/office/drawing/2014/main" id="{BD2967BE-DEF9-4949-B8DA-34912C48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87E7458F-F146-4460-9911-660DF8185CC7}"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0EB32A75-8189-401D-94EE-6047B686A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981ED72F-BADA-47F5-A434-DE84E04023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A reminder that imagery supporting the rule of law needs to be aligned with historical Truths </a:t>
            </a:r>
          </a:p>
          <a:p>
            <a:pPr marL="228600" indent="-228600">
              <a:buFont typeface="Calibri" panose="020F0502020204030204" pitchFamily="34" charset="0"/>
              <a:buAutoNum type="arabicPeriod"/>
            </a:pPr>
            <a:r>
              <a:rPr lang="en-US" altLang="en-US" b="1">
                <a:ea typeface="ＭＳ Ｐゴシック" panose="020B0600070205080204" pitchFamily="34" charset="-128"/>
              </a:rPr>
              <a:t>In the poster, this is not a “common man” but an individual who appears to be a party official – note he is dressed the same as another member of the audience – this is not a reflection of an unpopular view being embraced by an audience in disagreement with the speaker’s position – this is an individual advancing a state sanctioned position who is supported by at least one person and who carries the weight of the government to forcibly retaliate against anyone who might dare offer an opposing view</a:t>
            </a:r>
          </a:p>
          <a:p>
            <a:pPr marL="228600" indent="-228600">
              <a:buFont typeface="Calibri" panose="020F0502020204030204" pitchFamily="34" charset="0"/>
              <a:buAutoNum type="arabicPeriod"/>
            </a:pPr>
            <a:r>
              <a:rPr lang="en-US" altLang="en-US" b="1">
                <a:ea typeface="ＭＳ Ｐゴシック" panose="020B0600070205080204" pitchFamily="34" charset="-128"/>
              </a:rPr>
              <a:t>However – even in 1943 America freedom of speech is limited – note that in Rockwell’s painting the man standing is not an African American speaking out against a topic such as Separate but Equal!  There is a reminder that America struggles with the interplay between philosophical Truths and historical Truths – in fact, no African Americans are present in the audience!  Also – women are barely represented – just one who is partially visible.  Does this reinforce what might be suggested in the previous slide/painting?        </a:t>
            </a:r>
          </a:p>
        </p:txBody>
      </p:sp>
      <p:sp>
        <p:nvSpPr>
          <p:cNvPr id="32771" name="Slide Number Placeholder 3">
            <a:extLst>
              <a:ext uri="{FF2B5EF4-FFF2-40B4-BE49-F238E27FC236}">
                <a16:creationId xmlns:a16="http://schemas.microsoft.com/office/drawing/2014/main" id="{09976DB6-1AD5-4FA8-A4AD-6465C56330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C9E20CA1-B0D9-4503-8D0F-4FC5894DC250}"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EF7286A5-006F-4943-AB45-EF7ECBA42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7957E615-648B-49C3-B3A0-1BD19F5C6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Diverse religions are visually reflected symbolically – hands in prayer, hands holding Rosary Beads, hands holding a Siddur (Jewish prayer book) – Heads are bowed and, with the exception of two, eyes are closed – all symbols of prayer</a:t>
            </a:r>
          </a:p>
          <a:p>
            <a:pPr marL="228600" indent="-228600">
              <a:buFont typeface="Calibri" panose="020F0502020204030204" pitchFamily="34" charset="0"/>
              <a:buAutoNum type="arabicPeriod"/>
            </a:pPr>
            <a:r>
              <a:rPr lang="en-US" altLang="en-US" b="1">
                <a:ea typeface="ＭＳ Ｐゴシック" panose="020B0600070205080204" pitchFamily="34" charset="-128"/>
              </a:rPr>
              <a:t>However – note the individual with his eyes open and hands NOT clasped in prayer but resting on his chin – a visual reflection of thinking.  Here may be an atheist – or one who focuses on the power of reason over faith.  As Rockwell states “Each According to the Dictates of His own Conscience” – even if his conscience is not aligned with faith in a higher power   </a:t>
            </a:r>
          </a:p>
        </p:txBody>
      </p:sp>
      <p:sp>
        <p:nvSpPr>
          <p:cNvPr id="34819" name="Slide Number Placeholder 3">
            <a:extLst>
              <a:ext uri="{FF2B5EF4-FFF2-40B4-BE49-F238E27FC236}">
                <a16:creationId xmlns:a16="http://schemas.microsoft.com/office/drawing/2014/main" id="{396519C3-3725-4842-9D5A-5019197816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1539D2D-63CB-4ABE-ABCE-135E4F784425}"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EE8C1C5-D3C1-427A-A408-4FFAB4B22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264CC747-5260-4F53-88E8-700C8BE0E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What better image, Rockwell thought, to reflect Freedom from Want than a bountiful Thanksgiving dinner, with smiling family members gathered around the table </a:t>
            </a:r>
          </a:p>
          <a:p>
            <a:pPr marL="228600" indent="-228600">
              <a:buFont typeface="Calibri" panose="020F0502020204030204" pitchFamily="34" charset="0"/>
              <a:buAutoNum type="arabicPeriod"/>
            </a:pPr>
            <a:r>
              <a:rPr lang="en-US" altLang="en-US" b="1">
                <a:ea typeface="ＭＳ Ｐゴシック" panose="020B0600070205080204" pitchFamily="34" charset="-128"/>
              </a:rPr>
              <a:t>Rockwell’s cook, Mrs. Wheaton, presents the Turkey – his wife is bottom left, while his mother sits across from her</a:t>
            </a:r>
          </a:p>
          <a:p>
            <a:pPr marL="228600" indent="-228600">
              <a:buFont typeface="Calibri" panose="020F0502020204030204" pitchFamily="34" charset="0"/>
              <a:buAutoNum type="arabicPeriod"/>
            </a:pPr>
            <a:r>
              <a:rPr lang="en-US" altLang="en-US" b="1">
                <a:ea typeface="ＭＳ Ｐゴシック" panose="020B0600070205080204" pitchFamily="34" charset="-128"/>
              </a:rPr>
              <a:t>This image, arguably more than the other 3 in the series, is most directly tied to Roosevelt’s New Deal policies – it advances the ideal that with government directed, planned economies basic wants can be provided for the masses – legislation, the rule of law, and the economy come together through this image and particular Four Freedom.  </a:t>
            </a:r>
          </a:p>
        </p:txBody>
      </p:sp>
      <p:sp>
        <p:nvSpPr>
          <p:cNvPr id="36867" name="Slide Number Placeholder 3">
            <a:extLst>
              <a:ext uri="{FF2B5EF4-FFF2-40B4-BE49-F238E27FC236}">
                <a16:creationId xmlns:a16="http://schemas.microsoft.com/office/drawing/2014/main" id="{016CF0DD-7EAF-4CDF-B4E3-92C01B05C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FFC9917-55C9-48E8-B167-6C0A316B76C9}"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26F81A0-AC1D-47FD-BAF6-5BC355EF60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52DEB4-D21A-45FF-A0A2-1D3FF5AE75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B1DECF-5A92-4AAF-AA4D-77C4531671C9}"/>
              </a:ext>
            </a:extLst>
          </p:cNvPr>
          <p:cNvSpPr>
            <a:spLocks noGrp="1" noChangeArrowheads="1"/>
          </p:cNvSpPr>
          <p:nvPr>
            <p:ph type="sldNum" sz="quarter" idx="12"/>
          </p:nvPr>
        </p:nvSpPr>
        <p:spPr>
          <a:ln/>
        </p:spPr>
        <p:txBody>
          <a:bodyPr/>
          <a:lstStyle>
            <a:lvl1pPr>
              <a:defRPr/>
            </a:lvl1pPr>
          </a:lstStyle>
          <a:p>
            <a:fld id="{0B5DC066-8A6C-4562-BD18-4879921E4436}" type="slidenum">
              <a:rPr lang="en-US" altLang="en-US"/>
              <a:pPr/>
              <a:t>‹#›</a:t>
            </a:fld>
            <a:endParaRPr lang="en-US" altLang="en-US"/>
          </a:p>
        </p:txBody>
      </p:sp>
    </p:spTree>
    <p:extLst>
      <p:ext uri="{BB962C8B-B14F-4D97-AF65-F5344CB8AC3E}">
        <p14:creationId xmlns:p14="http://schemas.microsoft.com/office/powerpoint/2010/main" val="3519812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87B052-D313-48F5-8B4F-FBA5429AE1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0326EC-CD8C-47AA-8899-95B030394E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6295D7-EEA8-4E41-8582-96465FC7A823}"/>
              </a:ext>
            </a:extLst>
          </p:cNvPr>
          <p:cNvSpPr>
            <a:spLocks noGrp="1" noChangeArrowheads="1"/>
          </p:cNvSpPr>
          <p:nvPr>
            <p:ph type="sldNum" sz="quarter" idx="12"/>
          </p:nvPr>
        </p:nvSpPr>
        <p:spPr>
          <a:ln/>
        </p:spPr>
        <p:txBody>
          <a:bodyPr/>
          <a:lstStyle>
            <a:lvl1pPr>
              <a:defRPr/>
            </a:lvl1pPr>
          </a:lstStyle>
          <a:p>
            <a:fld id="{E3544E41-32DF-4A35-881A-C12415765ED4}" type="slidenum">
              <a:rPr lang="en-US" altLang="en-US"/>
              <a:pPr/>
              <a:t>‹#›</a:t>
            </a:fld>
            <a:endParaRPr lang="en-US" altLang="en-US"/>
          </a:p>
        </p:txBody>
      </p:sp>
    </p:spTree>
    <p:extLst>
      <p:ext uri="{BB962C8B-B14F-4D97-AF65-F5344CB8AC3E}">
        <p14:creationId xmlns:p14="http://schemas.microsoft.com/office/powerpoint/2010/main" val="331591680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4CF74C-DF77-43F0-AEE3-8044CCD9B6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8291FE-C449-4E37-A6D1-4AFBB3659A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436C25-7766-4AB5-BD28-D5920DBE329B}"/>
              </a:ext>
            </a:extLst>
          </p:cNvPr>
          <p:cNvSpPr>
            <a:spLocks noGrp="1" noChangeArrowheads="1"/>
          </p:cNvSpPr>
          <p:nvPr>
            <p:ph type="sldNum" sz="quarter" idx="12"/>
          </p:nvPr>
        </p:nvSpPr>
        <p:spPr>
          <a:ln/>
        </p:spPr>
        <p:txBody>
          <a:bodyPr/>
          <a:lstStyle>
            <a:lvl1pPr>
              <a:defRPr/>
            </a:lvl1pPr>
          </a:lstStyle>
          <a:p>
            <a:fld id="{D6DE947F-6C7C-4F2A-85B2-E7E78E80057B}" type="slidenum">
              <a:rPr lang="en-US" altLang="en-US"/>
              <a:pPr/>
              <a:t>‹#›</a:t>
            </a:fld>
            <a:endParaRPr lang="en-US" altLang="en-US"/>
          </a:p>
        </p:txBody>
      </p:sp>
    </p:spTree>
    <p:extLst>
      <p:ext uri="{BB962C8B-B14F-4D97-AF65-F5344CB8AC3E}">
        <p14:creationId xmlns:p14="http://schemas.microsoft.com/office/powerpoint/2010/main" val="207031428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01ED6E6-D8DA-4BCB-93EE-E0B93BEE29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0085A6-4EB3-4B1F-908E-1BB9F8AD51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85FFAB-2B8D-4409-AD3B-91353891A4E8}"/>
              </a:ext>
            </a:extLst>
          </p:cNvPr>
          <p:cNvSpPr>
            <a:spLocks noGrp="1" noChangeArrowheads="1"/>
          </p:cNvSpPr>
          <p:nvPr>
            <p:ph type="sldNum" sz="quarter" idx="12"/>
          </p:nvPr>
        </p:nvSpPr>
        <p:spPr>
          <a:ln/>
        </p:spPr>
        <p:txBody>
          <a:bodyPr/>
          <a:lstStyle>
            <a:lvl1pPr>
              <a:defRPr/>
            </a:lvl1pPr>
          </a:lstStyle>
          <a:p>
            <a:fld id="{A7EE0E49-69F6-4B37-8E03-933905A3EE82}" type="slidenum">
              <a:rPr lang="en-US" altLang="en-US"/>
              <a:pPr/>
              <a:t>‹#›</a:t>
            </a:fld>
            <a:endParaRPr lang="en-US" altLang="en-US"/>
          </a:p>
        </p:txBody>
      </p:sp>
    </p:spTree>
    <p:extLst>
      <p:ext uri="{BB962C8B-B14F-4D97-AF65-F5344CB8AC3E}">
        <p14:creationId xmlns:p14="http://schemas.microsoft.com/office/powerpoint/2010/main" val="93898327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62D54F8-A04A-4A59-BF25-A827273096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713CD8-B5A8-4ABE-8FA3-A5B1844E5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554F2E-35C7-4869-B08A-33397C3EDB0C}"/>
              </a:ext>
            </a:extLst>
          </p:cNvPr>
          <p:cNvSpPr>
            <a:spLocks noGrp="1" noChangeArrowheads="1"/>
          </p:cNvSpPr>
          <p:nvPr>
            <p:ph type="sldNum" sz="quarter" idx="12"/>
          </p:nvPr>
        </p:nvSpPr>
        <p:spPr>
          <a:ln/>
        </p:spPr>
        <p:txBody>
          <a:bodyPr/>
          <a:lstStyle>
            <a:lvl1pPr>
              <a:defRPr/>
            </a:lvl1pPr>
          </a:lstStyle>
          <a:p>
            <a:fld id="{A8B6BAC1-28C6-472E-A13B-60260CFF156C}" type="slidenum">
              <a:rPr lang="en-US" altLang="en-US"/>
              <a:pPr/>
              <a:t>‹#›</a:t>
            </a:fld>
            <a:endParaRPr lang="en-US" altLang="en-US"/>
          </a:p>
        </p:txBody>
      </p:sp>
    </p:spTree>
    <p:extLst>
      <p:ext uri="{BB962C8B-B14F-4D97-AF65-F5344CB8AC3E}">
        <p14:creationId xmlns:p14="http://schemas.microsoft.com/office/powerpoint/2010/main" val="35302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C9CF470-1E88-433C-92DA-FE0A1269FB8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1C0494A-51C2-493E-98BA-43C65B1489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F0D43AA-15F2-47FF-BA4D-09CF7A5A5892}"/>
              </a:ext>
            </a:extLst>
          </p:cNvPr>
          <p:cNvSpPr>
            <a:spLocks noGrp="1" noChangeArrowheads="1"/>
          </p:cNvSpPr>
          <p:nvPr>
            <p:ph type="sldNum" sz="quarter" idx="12"/>
          </p:nvPr>
        </p:nvSpPr>
        <p:spPr>
          <a:ln/>
        </p:spPr>
        <p:txBody>
          <a:bodyPr/>
          <a:lstStyle>
            <a:lvl1pPr>
              <a:defRPr/>
            </a:lvl1pPr>
          </a:lstStyle>
          <a:p>
            <a:fld id="{B6E72E87-F049-4D80-9A41-3DA40A9EB14B}" type="slidenum">
              <a:rPr lang="en-US" altLang="en-US"/>
              <a:pPr/>
              <a:t>‹#›</a:t>
            </a:fld>
            <a:endParaRPr lang="en-US" altLang="en-US"/>
          </a:p>
        </p:txBody>
      </p:sp>
    </p:spTree>
    <p:extLst>
      <p:ext uri="{BB962C8B-B14F-4D97-AF65-F5344CB8AC3E}">
        <p14:creationId xmlns:p14="http://schemas.microsoft.com/office/powerpoint/2010/main" val="29296171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9A42ED7-5963-4736-A0B6-4FE04BA2960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165D7A-DD48-428D-81CB-002F8362B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3C3A482-FE9E-42E7-AD6C-066B2CA40F99}"/>
              </a:ext>
            </a:extLst>
          </p:cNvPr>
          <p:cNvSpPr>
            <a:spLocks noGrp="1" noChangeArrowheads="1"/>
          </p:cNvSpPr>
          <p:nvPr>
            <p:ph type="sldNum" sz="quarter" idx="12"/>
          </p:nvPr>
        </p:nvSpPr>
        <p:spPr>
          <a:ln/>
        </p:spPr>
        <p:txBody>
          <a:bodyPr/>
          <a:lstStyle>
            <a:lvl1pPr>
              <a:defRPr/>
            </a:lvl1pPr>
          </a:lstStyle>
          <a:p>
            <a:fld id="{A68DBF7D-7B59-4093-BBDE-6E343A0D7059}" type="slidenum">
              <a:rPr lang="en-US" altLang="en-US"/>
              <a:pPr/>
              <a:t>‹#›</a:t>
            </a:fld>
            <a:endParaRPr lang="en-US" altLang="en-US"/>
          </a:p>
        </p:txBody>
      </p:sp>
    </p:spTree>
    <p:extLst>
      <p:ext uri="{BB962C8B-B14F-4D97-AF65-F5344CB8AC3E}">
        <p14:creationId xmlns:p14="http://schemas.microsoft.com/office/powerpoint/2010/main" val="11570743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F7F12C-AB26-4AA0-B477-8281203944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F65A11-81A1-45AE-82B4-CF912A9E45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0464FA-D88C-4F91-A0C6-121E787F05AA}"/>
              </a:ext>
            </a:extLst>
          </p:cNvPr>
          <p:cNvSpPr>
            <a:spLocks noGrp="1" noChangeArrowheads="1"/>
          </p:cNvSpPr>
          <p:nvPr>
            <p:ph type="sldNum" sz="quarter" idx="12"/>
          </p:nvPr>
        </p:nvSpPr>
        <p:spPr>
          <a:ln/>
        </p:spPr>
        <p:txBody>
          <a:bodyPr/>
          <a:lstStyle>
            <a:lvl1pPr>
              <a:defRPr/>
            </a:lvl1pPr>
          </a:lstStyle>
          <a:p>
            <a:fld id="{8DF6B586-693F-4897-B801-9AEF23122234}" type="slidenum">
              <a:rPr lang="en-US" altLang="en-US"/>
              <a:pPr/>
              <a:t>‹#›</a:t>
            </a:fld>
            <a:endParaRPr lang="en-US" altLang="en-US"/>
          </a:p>
        </p:txBody>
      </p:sp>
    </p:spTree>
    <p:extLst>
      <p:ext uri="{BB962C8B-B14F-4D97-AF65-F5344CB8AC3E}">
        <p14:creationId xmlns:p14="http://schemas.microsoft.com/office/powerpoint/2010/main" val="29060157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8014424-17A6-4AE4-81FB-CACA0A9DA5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A37042-3E8D-4D38-99FB-C61F0E0252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BF34D6-5D12-47C3-8B82-93398BD11B87}"/>
              </a:ext>
            </a:extLst>
          </p:cNvPr>
          <p:cNvSpPr>
            <a:spLocks noGrp="1" noChangeArrowheads="1"/>
          </p:cNvSpPr>
          <p:nvPr>
            <p:ph type="sldNum" sz="quarter" idx="12"/>
          </p:nvPr>
        </p:nvSpPr>
        <p:spPr>
          <a:ln/>
        </p:spPr>
        <p:txBody>
          <a:bodyPr/>
          <a:lstStyle>
            <a:lvl1pPr>
              <a:defRPr/>
            </a:lvl1pPr>
          </a:lstStyle>
          <a:p>
            <a:fld id="{1FCF08AB-CC21-4E06-806F-67ABBF6F0A13}" type="slidenum">
              <a:rPr lang="en-US" altLang="en-US"/>
              <a:pPr/>
              <a:t>‹#›</a:t>
            </a:fld>
            <a:endParaRPr lang="en-US" altLang="en-US"/>
          </a:p>
        </p:txBody>
      </p:sp>
    </p:spTree>
    <p:extLst>
      <p:ext uri="{BB962C8B-B14F-4D97-AF65-F5344CB8AC3E}">
        <p14:creationId xmlns:p14="http://schemas.microsoft.com/office/powerpoint/2010/main" val="125247388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D1049E3-4452-46CC-A8E2-48CFA21FF9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27E44C-6775-4D99-8DEA-B283E8E93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A9C72C-5700-4EEB-B486-D31BAAB447B0}"/>
              </a:ext>
            </a:extLst>
          </p:cNvPr>
          <p:cNvSpPr>
            <a:spLocks noGrp="1" noChangeArrowheads="1"/>
          </p:cNvSpPr>
          <p:nvPr>
            <p:ph type="sldNum" sz="quarter" idx="12"/>
          </p:nvPr>
        </p:nvSpPr>
        <p:spPr>
          <a:ln/>
        </p:spPr>
        <p:txBody>
          <a:bodyPr/>
          <a:lstStyle>
            <a:lvl1pPr>
              <a:defRPr/>
            </a:lvl1pPr>
          </a:lstStyle>
          <a:p>
            <a:fld id="{1A3C35E6-AACA-43D8-B2E4-1E23315DEB8C}" type="slidenum">
              <a:rPr lang="en-US" altLang="en-US"/>
              <a:pPr/>
              <a:t>‹#›</a:t>
            </a:fld>
            <a:endParaRPr lang="en-US" altLang="en-US"/>
          </a:p>
        </p:txBody>
      </p:sp>
    </p:spTree>
    <p:extLst>
      <p:ext uri="{BB962C8B-B14F-4D97-AF65-F5344CB8AC3E}">
        <p14:creationId xmlns:p14="http://schemas.microsoft.com/office/powerpoint/2010/main" val="361504510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4A2778-E241-4FEE-8325-BBA383825CB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399581-5BDC-4943-87CB-4C33E3E988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3DEC12-624B-4F92-8A18-D38C08F38D1B}"/>
              </a:ext>
            </a:extLst>
          </p:cNvPr>
          <p:cNvSpPr>
            <a:spLocks noGrp="1" noChangeArrowheads="1"/>
          </p:cNvSpPr>
          <p:nvPr>
            <p:ph type="sldNum" sz="quarter" idx="12"/>
          </p:nvPr>
        </p:nvSpPr>
        <p:spPr>
          <a:ln/>
        </p:spPr>
        <p:txBody>
          <a:bodyPr/>
          <a:lstStyle>
            <a:lvl1pPr>
              <a:defRPr/>
            </a:lvl1pPr>
          </a:lstStyle>
          <a:p>
            <a:fld id="{430AB936-0DD3-4204-B68C-76527C4AC7F0}" type="slidenum">
              <a:rPr lang="en-US" altLang="en-US"/>
              <a:pPr/>
              <a:t>‹#›</a:t>
            </a:fld>
            <a:endParaRPr lang="en-US" altLang="en-US"/>
          </a:p>
        </p:txBody>
      </p:sp>
    </p:spTree>
    <p:extLst>
      <p:ext uri="{BB962C8B-B14F-4D97-AF65-F5344CB8AC3E}">
        <p14:creationId xmlns:p14="http://schemas.microsoft.com/office/powerpoint/2010/main" val="242598571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E5AB00C-7747-4A87-B6AB-24591235D6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32E2531-2C22-4996-87FC-DFA4B5A067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DFF65EA-74E8-4297-9C29-26AF0DE6A4AE}"/>
              </a:ext>
            </a:extLst>
          </p:cNvPr>
          <p:cNvSpPr>
            <a:spLocks noGrp="1" noChangeArrowheads="1"/>
          </p:cNvSpPr>
          <p:nvPr>
            <p:ph type="sldNum" sz="quarter" idx="12"/>
          </p:nvPr>
        </p:nvSpPr>
        <p:spPr>
          <a:ln/>
        </p:spPr>
        <p:txBody>
          <a:bodyPr/>
          <a:lstStyle>
            <a:lvl1pPr>
              <a:defRPr/>
            </a:lvl1pPr>
          </a:lstStyle>
          <a:p>
            <a:fld id="{91A7A6CF-9FC3-4C9C-9A42-F6AE021C0EBE}" type="slidenum">
              <a:rPr lang="en-US" altLang="en-US"/>
              <a:pPr/>
              <a:t>‹#›</a:t>
            </a:fld>
            <a:endParaRPr lang="en-US" altLang="en-US"/>
          </a:p>
        </p:txBody>
      </p:sp>
    </p:spTree>
    <p:extLst>
      <p:ext uri="{BB962C8B-B14F-4D97-AF65-F5344CB8AC3E}">
        <p14:creationId xmlns:p14="http://schemas.microsoft.com/office/powerpoint/2010/main" val="278731413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FA17FC-DABE-4CA8-AECE-F19E7901EE2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0A5B9A3-AB79-4B0E-A67E-8C60AEF777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2AB918F-9010-4217-9850-B8F641C56B2D}"/>
              </a:ext>
            </a:extLst>
          </p:cNvPr>
          <p:cNvSpPr>
            <a:spLocks noGrp="1" noChangeArrowheads="1"/>
          </p:cNvSpPr>
          <p:nvPr>
            <p:ph type="sldNum" sz="quarter" idx="12"/>
          </p:nvPr>
        </p:nvSpPr>
        <p:spPr>
          <a:ln/>
        </p:spPr>
        <p:txBody>
          <a:bodyPr/>
          <a:lstStyle>
            <a:lvl1pPr>
              <a:defRPr/>
            </a:lvl1pPr>
          </a:lstStyle>
          <a:p>
            <a:fld id="{8067EB5A-33C8-4220-8879-C099859E7F13}" type="slidenum">
              <a:rPr lang="en-US" altLang="en-US"/>
              <a:pPr/>
              <a:t>‹#›</a:t>
            </a:fld>
            <a:endParaRPr lang="en-US" altLang="en-US"/>
          </a:p>
        </p:txBody>
      </p:sp>
    </p:spTree>
    <p:extLst>
      <p:ext uri="{BB962C8B-B14F-4D97-AF65-F5344CB8AC3E}">
        <p14:creationId xmlns:p14="http://schemas.microsoft.com/office/powerpoint/2010/main" val="11093972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F5E308B-D4E1-44C5-A8DB-B768B3E6FE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8BA324-6E68-4A1D-ADC4-26A94E00BA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591867-6164-4029-BA49-B06A00D72174}"/>
              </a:ext>
            </a:extLst>
          </p:cNvPr>
          <p:cNvSpPr>
            <a:spLocks noGrp="1" noChangeArrowheads="1"/>
          </p:cNvSpPr>
          <p:nvPr>
            <p:ph type="sldNum" sz="quarter" idx="12"/>
          </p:nvPr>
        </p:nvSpPr>
        <p:spPr>
          <a:ln/>
        </p:spPr>
        <p:txBody>
          <a:bodyPr/>
          <a:lstStyle>
            <a:lvl1pPr>
              <a:defRPr/>
            </a:lvl1pPr>
          </a:lstStyle>
          <a:p>
            <a:fld id="{273F5749-9A2E-43F4-B486-9A11019A476B}" type="slidenum">
              <a:rPr lang="en-US" altLang="en-US"/>
              <a:pPr/>
              <a:t>‹#›</a:t>
            </a:fld>
            <a:endParaRPr lang="en-US" altLang="en-US"/>
          </a:p>
        </p:txBody>
      </p:sp>
    </p:spTree>
    <p:extLst>
      <p:ext uri="{BB962C8B-B14F-4D97-AF65-F5344CB8AC3E}">
        <p14:creationId xmlns:p14="http://schemas.microsoft.com/office/powerpoint/2010/main" val="5669366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90D139-1604-4A79-92E5-04A4584FA5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2792A7-296A-47F6-8AC6-DE28E7BC21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40E8AC-20EA-4388-96EB-6F9CE67E44DF}"/>
              </a:ext>
            </a:extLst>
          </p:cNvPr>
          <p:cNvSpPr>
            <a:spLocks noGrp="1" noChangeArrowheads="1"/>
          </p:cNvSpPr>
          <p:nvPr>
            <p:ph type="sldNum" sz="quarter" idx="12"/>
          </p:nvPr>
        </p:nvSpPr>
        <p:spPr>
          <a:ln/>
        </p:spPr>
        <p:txBody>
          <a:bodyPr/>
          <a:lstStyle>
            <a:lvl1pPr>
              <a:defRPr/>
            </a:lvl1pPr>
          </a:lstStyle>
          <a:p>
            <a:fld id="{4057FB09-A15F-436E-8324-693800DA1917}" type="slidenum">
              <a:rPr lang="en-US" altLang="en-US"/>
              <a:pPr/>
              <a:t>‹#›</a:t>
            </a:fld>
            <a:endParaRPr lang="en-US" altLang="en-US"/>
          </a:p>
        </p:txBody>
      </p:sp>
    </p:spTree>
    <p:extLst>
      <p:ext uri="{BB962C8B-B14F-4D97-AF65-F5344CB8AC3E}">
        <p14:creationId xmlns:p14="http://schemas.microsoft.com/office/powerpoint/2010/main" val="10990812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040EC1-3583-47AD-8537-7CB6FF6E3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246A7E-DB14-474F-BADD-E705652E131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741EFE5-DBB0-4532-A770-1B138D3EF36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Arial" charset="0"/>
              </a:defRPr>
            </a:lvl1pPr>
          </a:lstStyle>
          <a:p>
            <a:pPr>
              <a:defRPr/>
            </a:pPr>
            <a:endParaRPr lang="en-US"/>
          </a:p>
        </p:txBody>
      </p:sp>
      <p:sp>
        <p:nvSpPr>
          <p:cNvPr id="1029" name="Rectangle 5">
            <a:extLst>
              <a:ext uri="{FF2B5EF4-FFF2-40B4-BE49-F238E27FC236}">
                <a16:creationId xmlns:a16="http://schemas.microsoft.com/office/drawing/2014/main" id="{E7622498-A45A-4475-9466-F453482C6C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Arial" charset="0"/>
              </a:defRPr>
            </a:lvl1pPr>
          </a:lstStyle>
          <a:p>
            <a:pPr>
              <a:defRPr/>
            </a:pPr>
            <a:endParaRPr lang="en-US"/>
          </a:p>
        </p:txBody>
      </p:sp>
      <p:sp>
        <p:nvSpPr>
          <p:cNvPr id="1030" name="Rectangle 6">
            <a:extLst>
              <a:ext uri="{FF2B5EF4-FFF2-40B4-BE49-F238E27FC236}">
                <a16:creationId xmlns:a16="http://schemas.microsoft.com/office/drawing/2014/main" id="{2B8ECFAD-BE3F-425E-A3D5-4E9B141AF83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828CB96-A971-4AF4-88FF-0123F22095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3377857-79B2-48B8-A83A-6E2BD5D2F53A}"/>
              </a:ext>
            </a:extLst>
          </p:cNvPr>
          <p:cNvSpPr>
            <a:spLocks noGrp="1"/>
          </p:cNvSpPr>
          <p:nvPr>
            <p:ph type="title"/>
          </p:nvPr>
        </p:nvSpPr>
        <p:spPr>
          <a:xfrm>
            <a:off x="0" y="0"/>
            <a:ext cx="9144000" cy="1828800"/>
          </a:xfrm>
        </p:spPr>
        <p:txBody>
          <a:bodyPr/>
          <a:lstStyle/>
          <a:p>
            <a:r>
              <a:rPr lang="en-US" altLang="en-US"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NORMAN ROCKWELL</a:t>
            </a:r>
            <a:r>
              <a:rPr lang="ja-JP" altLang="en-US"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S FOUR FREEDOMS:  VISUALIZING THE RULEOF LAW</a:t>
            </a:r>
            <a:endParaRPr lang="en-US" altLang="en-US" sz="32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099" name="Slide Number Placeholder 5">
            <a:extLst>
              <a:ext uri="{FF2B5EF4-FFF2-40B4-BE49-F238E27FC236}">
                <a16:creationId xmlns:a16="http://schemas.microsoft.com/office/drawing/2014/main" id="{BE8D4E54-ED91-41BD-9CC8-C8FE8FEF8FC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4C5370B-14D7-4B90-8759-690AA2FC81E3}" type="slidenum">
              <a:rPr lang="en-US" altLang="en-US" sz="1400">
                <a:latin typeface="Arial" panose="020B0604020202020204" pitchFamily="34" charset="0"/>
              </a:rPr>
              <a:pPr/>
              <a:t>1</a:t>
            </a:fld>
            <a:endParaRPr lang="en-US" altLang="en-US" sz="1400">
              <a:latin typeface="Arial" panose="020B0604020202020204" pitchFamily="34" charset="0"/>
            </a:endParaRPr>
          </a:p>
        </p:txBody>
      </p:sp>
      <p:pic>
        <p:nvPicPr>
          <p:cNvPr id="19459" name="ClipArt Placeholder 4">
            <a:extLst>
              <a:ext uri="{FF2B5EF4-FFF2-40B4-BE49-F238E27FC236}">
                <a16:creationId xmlns:a16="http://schemas.microsoft.com/office/drawing/2014/main" id="{64A398C8-B973-4FE2-A7A9-B47A8EFE82F3}"/>
              </a:ext>
            </a:extLst>
          </p:cNvPr>
          <p:cNvPicPr>
            <a:picLocks noGrp="1"/>
          </p:cNvPicPr>
          <p:nvPr>
            <p:ph sz="half" idx="1"/>
          </p:nvPr>
        </p:nvPicPr>
        <p:blipFill>
          <a:blip r:embed="rId3">
            <a:extLst>
              <a:ext uri="{28A0092B-C50C-407E-A947-70E740481C1C}">
                <a14:useLocalDpi xmlns:a14="http://schemas.microsoft.com/office/drawing/2010/main" val="0"/>
              </a:ext>
            </a:extLst>
          </a:blip>
          <a:srcRect l="-282" t="-475" r="282" b="-473"/>
          <a:stretch>
            <a:fillRect/>
          </a:stretch>
        </p:blipFill>
        <p:spPr>
          <a:xfrm>
            <a:off x="2514600" y="1828800"/>
            <a:ext cx="4114800" cy="3825875"/>
          </a:xfrm>
        </p:spPr>
      </p:pic>
      <p:sp>
        <p:nvSpPr>
          <p:cNvPr id="5" name="TextBox 2">
            <a:extLst>
              <a:ext uri="{FF2B5EF4-FFF2-40B4-BE49-F238E27FC236}">
                <a16:creationId xmlns:a16="http://schemas.microsoft.com/office/drawing/2014/main" id="{4D46E352-CE53-4D8B-8640-D6AC752A2465}"/>
              </a:ext>
            </a:extLst>
          </p:cNvPr>
          <p:cNvSpPr txBox="1">
            <a:spLocks noChangeArrowheads="1"/>
          </p:cNvSpPr>
          <p:nvPr/>
        </p:nvSpPr>
        <p:spPr bwMode="auto">
          <a:xfrm>
            <a:off x="1676400" y="5929312"/>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b="1" dirty="0">
                <a:solidFill>
                  <a:srgbClr val="FF0000"/>
                </a:solidFill>
                <a:latin typeface="Charlemagne Std" pitchFamily="82" charset="0"/>
              </a:rPr>
              <a:t>This project is financially assisted by a generous grant from the Virginia Law Foundation. The Virginia Law Foundation promotes through philanthropy the rule of law, access to justice and law-related education.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A49A898C-20D2-4C97-83C5-927D4F525D00}"/>
              </a:ext>
            </a:extLst>
          </p:cNvPr>
          <p:cNvSpPr>
            <a:spLocks noGrp="1"/>
          </p:cNvSpPr>
          <p:nvPr>
            <p:ph type="title"/>
          </p:nvPr>
        </p:nvSpPr>
        <p:spPr>
          <a:xfrm>
            <a:off x="152400" y="274638"/>
            <a:ext cx="3429000" cy="4830762"/>
          </a:xfrm>
        </p:spPr>
        <p:txBody>
          <a:bodyPr/>
          <a:lstStyle/>
          <a:p>
            <a:pPr eaLnBrk="1" hangingPunct="1"/>
            <a:r>
              <a:rPr lang="en-US" altLang="en-US">
                <a:ea typeface="ＭＳ Ｐゴシック" panose="020B0600070205080204" pitchFamily="34" charset="-128"/>
              </a:rPr>
              <a:t>Freedom . . . </a:t>
            </a:r>
          </a:p>
        </p:txBody>
      </p:sp>
      <p:pic>
        <p:nvPicPr>
          <p:cNvPr id="37890" name="Picture 4">
            <a:extLst>
              <a:ext uri="{FF2B5EF4-FFF2-40B4-BE49-F238E27FC236}">
                <a16:creationId xmlns:a16="http://schemas.microsoft.com/office/drawing/2014/main" id="{4F1F2746-AA0E-4A82-A793-93B42FAA3F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638"/>
            <a:ext cx="4770438"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a:extLst>
              <a:ext uri="{FF2B5EF4-FFF2-40B4-BE49-F238E27FC236}">
                <a16:creationId xmlns:a16="http://schemas.microsoft.com/office/drawing/2014/main" id="{64E87B35-F61F-4AD6-9B81-C875B8947949}"/>
              </a:ext>
            </a:extLst>
          </p:cNvPr>
          <p:cNvSpPr txBox="1">
            <a:spLocks noChangeArrowheads="1"/>
          </p:cNvSpPr>
          <p:nvPr/>
        </p:nvSpPr>
        <p:spPr bwMode="auto">
          <a:xfrm flipH="1">
            <a:off x="152400" y="5410200"/>
            <a:ext cx="3962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Freedom from Fear, </a:t>
            </a:r>
            <a:r>
              <a:rPr lang="en-US" altLang="en-US" sz="1800"/>
              <a:t>Oil on Canvas, Norman Rockwell, 1943,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22533" name="Slide Number Placeholder 1">
            <a:extLst>
              <a:ext uri="{FF2B5EF4-FFF2-40B4-BE49-F238E27FC236}">
                <a16:creationId xmlns:a16="http://schemas.microsoft.com/office/drawing/2014/main" id="{C680990D-0B0E-4596-BDAD-EBB72FAF76F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C6B4F76-D62A-4238-BE24-ED033D24C8A2}"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26790B16-BC83-4FDA-AF86-128FC5FD5231}"/>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3A440D8-60BB-43E6-A89B-CE1AD2623021}" type="slidenum">
              <a:rPr lang="en-US" altLang="en-US" sz="1400">
                <a:latin typeface="Arial" panose="020B0604020202020204" pitchFamily="34" charset="0"/>
              </a:rPr>
              <a:pPr/>
              <a:t>11</a:t>
            </a:fld>
            <a:endParaRPr lang="en-US" altLang="en-US" sz="1400">
              <a:latin typeface="Arial" panose="020B0604020202020204" pitchFamily="34" charset="0"/>
            </a:endParaRPr>
          </a:p>
        </p:txBody>
      </p:sp>
      <p:pic>
        <p:nvPicPr>
          <p:cNvPr id="39938" name="Picture 2">
            <a:extLst>
              <a:ext uri="{FF2B5EF4-FFF2-40B4-BE49-F238E27FC236}">
                <a16:creationId xmlns:a16="http://schemas.microsoft.com/office/drawing/2014/main" id="{D45D7CE0-8728-4CF0-BFC8-AD569AE9A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
            <a:ext cx="5003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7">
            <a:extLst>
              <a:ext uri="{FF2B5EF4-FFF2-40B4-BE49-F238E27FC236}">
                <a16:creationId xmlns:a16="http://schemas.microsoft.com/office/drawing/2014/main" id="{694A8FDC-7EE1-4892-A26A-079AC4449680}"/>
              </a:ext>
            </a:extLst>
          </p:cNvPr>
          <p:cNvSpPr txBox="1">
            <a:spLocks noChangeArrowheads="1"/>
          </p:cNvSpPr>
          <p:nvPr/>
        </p:nvSpPr>
        <p:spPr bwMode="auto">
          <a:xfrm flipH="1">
            <a:off x="0" y="5410200"/>
            <a:ext cx="3962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Framed, </a:t>
            </a:r>
            <a:r>
              <a:rPr lang="en-US" altLang="en-US" sz="1800"/>
              <a:t>Oil on Canvas, Norman Rockwell, ca. 1946, Taubman Museum of Art, Roanoke, VA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7FFB648E-BB58-4EB2-BF00-C3CAFEDB467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6F40CB5-60E2-4F6C-8679-E10A11B8F1E7}" type="slidenum">
              <a:rPr lang="en-US" altLang="en-US" sz="1400">
                <a:latin typeface="Arial" panose="020B0604020202020204" pitchFamily="34" charset="0"/>
              </a:rPr>
              <a:pPr/>
              <a:t>12</a:t>
            </a:fld>
            <a:endParaRPr lang="en-US" altLang="en-US" sz="1400">
              <a:latin typeface="Arial" panose="020B0604020202020204" pitchFamily="34" charset="0"/>
            </a:endParaRPr>
          </a:p>
        </p:txBody>
      </p:sp>
      <p:pic>
        <p:nvPicPr>
          <p:cNvPr id="41986" name="Picture 2">
            <a:extLst>
              <a:ext uri="{FF2B5EF4-FFF2-40B4-BE49-F238E27FC236}">
                <a16:creationId xmlns:a16="http://schemas.microsoft.com/office/drawing/2014/main" id="{7E21316F-A8EC-47BD-8C8B-6BFACB4E1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19138"/>
            <a:ext cx="85725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a:extLst>
              <a:ext uri="{FF2B5EF4-FFF2-40B4-BE49-F238E27FC236}">
                <a16:creationId xmlns:a16="http://schemas.microsoft.com/office/drawing/2014/main" id="{789E26A2-AA03-4E17-927D-F5022726E31A}"/>
              </a:ext>
            </a:extLst>
          </p:cNvPr>
          <p:cNvSpPr txBox="1">
            <a:spLocks noChangeArrowheads="1"/>
          </p:cNvSpPr>
          <p:nvPr/>
        </p:nvSpPr>
        <p:spPr bwMode="auto">
          <a:xfrm flipH="1">
            <a:off x="304800" y="5105400"/>
            <a:ext cx="8572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600" i="1">
                <a:latin typeface="Times New Roman" panose="02020603050405020304" pitchFamily="18" charset="0"/>
                <a:cs typeface="Times New Roman" panose="02020603050405020304" pitchFamily="18" charset="0"/>
              </a:rPr>
              <a:t>Love Ouanga</a:t>
            </a:r>
            <a:r>
              <a:rPr lang="en-US" altLang="en-US" sz="1600">
                <a:latin typeface="Times New Roman" panose="02020603050405020304" pitchFamily="18" charset="0"/>
                <a:cs typeface="Times New Roman" panose="02020603050405020304" pitchFamily="18" charset="0"/>
              </a:rPr>
              <a:t>, Oil on Canvas, Norman Rockwell,1936</a:t>
            </a:r>
          </a:p>
          <a:p>
            <a:r>
              <a:rPr lang="en-US" altLang="en-US" sz="1800"/>
              <a:t>Norman Rockwell</a:t>
            </a:r>
            <a:r>
              <a:rPr lang="ja-JP" altLang="en-US" sz="1800"/>
              <a:t>’</a:t>
            </a:r>
            <a:r>
              <a:rPr lang="en-US" altLang="ja-JP" sz="1800"/>
              <a:t>s America™, © 2012 Curated and organized by The National Museum of American Illustration, Newport, RI, www.americanillustration.org, and American Illustrators Gallery, NYC, www.americanillustrators.com</a:t>
            </a:r>
            <a:br>
              <a:rPr lang="en-US" altLang="ja-JP" sz="1800"/>
            </a:br>
            <a:r>
              <a:rPr lang="en-US" altLang="ja-JP" sz="1800"/>
              <a:t>Special to the News-Aegis</a:t>
            </a:r>
          </a:p>
          <a:p>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B564C97D-D21F-4710-844F-9E34B593DF9E}"/>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88EB9E23-610A-45E2-B9FD-2FB2242E4AAE}" type="slidenum">
              <a:rPr lang="en-US" altLang="en-US" sz="1400">
                <a:latin typeface="Arial" panose="020B0604020202020204" pitchFamily="34" charset="0"/>
              </a:rPr>
              <a:pPr/>
              <a:t>13</a:t>
            </a:fld>
            <a:endParaRPr lang="en-US" altLang="en-US" sz="1400">
              <a:latin typeface="Arial" panose="020B0604020202020204" pitchFamily="34" charset="0"/>
            </a:endParaRPr>
          </a:p>
        </p:txBody>
      </p:sp>
      <p:sp>
        <p:nvSpPr>
          <p:cNvPr id="44034" name="TextBox 6">
            <a:extLst>
              <a:ext uri="{FF2B5EF4-FFF2-40B4-BE49-F238E27FC236}">
                <a16:creationId xmlns:a16="http://schemas.microsoft.com/office/drawing/2014/main" id="{FA985BF3-3730-4060-B06A-73B72A3240DF}"/>
              </a:ext>
            </a:extLst>
          </p:cNvPr>
          <p:cNvSpPr txBox="1">
            <a:spLocks noChangeArrowheads="1"/>
          </p:cNvSpPr>
          <p:nvPr/>
        </p:nvSpPr>
        <p:spPr bwMode="auto">
          <a:xfrm flipH="1">
            <a:off x="381000" y="563880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The Problem we all Live with, </a:t>
            </a:r>
            <a:r>
              <a:rPr lang="en-US" altLang="en-US" sz="1800"/>
              <a:t>Oil on Canvas, Norman Rockwell, 1964,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pic>
        <p:nvPicPr>
          <p:cNvPr id="44035" name="Picture 2">
            <a:extLst>
              <a:ext uri="{FF2B5EF4-FFF2-40B4-BE49-F238E27FC236}">
                <a16:creationId xmlns:a16="http://schemas.microsoft.com/office/drawing/2014/main" id="{B946A696-4628-4CF6-B2C3-C9714A692F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83EDC889-8353-42F4-A54C-EB8F143C430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DBBEB4F-66B8-47C9-B542-F005D9843842}" type="slidenum">
              <a:rPr lang="en-US" altLang="en-US" sz="1400">
                <a:latin typeface="Arial" panose="020B0604020202020204" pitchFamily="34" charset="0"/>
              </a:rPr>
              <a:pPr/>
              <a:t>14</a:t>
            </a:fld>
            <a:endParaRPr lang="en-US" altLang="en-US" sz="1400">
              <a:latin typeface="Arial" panose="020B0604020202020204" pitchFamily="34" charset="0"/>
            </a:endParaRPr>
          </a:p>
        </p:txBody>
      </p:sp>
      <p:pic>
        <p:nvPicPr>
          <p:cNvPr id="46082" name="Picture 2">
            <a:extLst>
              <a:ext uri="{FF2B5EF4-FFF2-40B4-BE49-F238E27FC236}">
                <a16:creationId xmlns:a16="http://schemas.microsoft.com/office/drawing/2014/main" id="{B3026E00-7739-4747-A956-36EE6A67D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16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6">
            <a:extLst>
              <a:ext uri="{FF2B5EF4-FFF2-40B4-BE49-F238E27FC236}">
                <a16:creationId xmlns:a16="http://schemas.microsoft.com/office/drawing/2014/main" id="{8C1B22F2-74DB-4852-AA37-BBEB5D2532BA}"/>
              </a:ext>
            </a:extLst>
          </p:cNvPr>
          <p:cNvSpPr txBox="1">
            <a:spLocks noChangeArrowheads="1"/>
          </p:cNvSpPr>
          <p:nvPr/>
        </p:nvSpPr>
        <p:spPr bwMode="auto">
          <a:xfrm flipH="1">
            <a:off x="1066800" y="5638800"/>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1800" i="1"/>
              <a:t>Ruby Bridges Leaving School, </a:t>
            </a:r>
            <a:r>
              <a:rPr lang="en-US" altLang="en-US" sz="1800"/>
              <a:t>Associated Press Photo, 1960</a:t>
            </a:r>
            <a:endParaRPr lang="en-US" altLang="en-US" sz="1800" i="1"/>
          </a:p>
          <a:p>
            <a:pPr algn="ctr"/>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5A520CD2-EAFB-4C91-AB2C-35B87797759C}"/>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078ED913-2393-48C7-A96C-84080DC5E139}" type="slidenum">
              <a:rPr lang="en-US" altLang="en-US" sz="1400">
                <a:latin typeface="Arial" panose="020B0604020202020204" pitchFamily="34" charset="0"/>
              </a:rPr>
              <a:pPr/>
              <a:t>15</a:t>
            </a:fld>
            <a:endParaRPr lang="en-US" altLang="en-US" sz="1400">
              <a:latin typeface="Arial" panose="020B0604020202020204" pitchFamily="34" charset="0"/>
            </a:endParaRPr>
          </a:p>
        </p:txBody>
      </p:sp>
      <p:pic>
        <p:nvPicPr>
          <p:cNvPr id="47106" name="Picture 2" descr="FBI_Poster_of_Missing_Civil_Rights_Workers">
            <a:extLst>
              <a:ext uri="{FF2B5EF4-FFF2-40B4-BE49-F238E27FC236}">
                <a16:creationId xmlns:a16="http://schemas.microsoft.com/office/drawing/2014/main" id="{A331D493-E44F-4D62-977F-FF05A5AE3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96900"/>
            <a:ext cx="3810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4">
            <a:extLst>
              <a:ext uri="{FF2B5EF4-FFF2-40B4-BE49-F238E27FC236}">
                <a16:creationId xmlns:a16="http://schemas.microsoft.com/office/drawing/2014/main" id="{6CE74DCB-F100-43E6-AAE7-012BBEB0BD3F}"/>
              </a:ext>
            </a:extLst>
          </p:cNvPr>
          <p:cNvSpPr txBox="1">
            <a:spLocks noChangeArrowheads="1"/>
          </p:cNvSpPr>
          <p:nvPr/>
        </p:nvSpPr>
        <p:spPr bwMode="auto">
          <a:xfrm>
            <a:off x="76200" y="4800600"/>
            <a:ext cx="426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a:t>Official FBI </a:t>
            </a:r>
            <a:r>
              <a:rPr lang="ja-JP" altLang="en-US" sz="1800"/>
              <a:t>“</a:t>
            </a:r>
            <a:r>
              <a:rPr lang="en-US" altLang="ja-JP" sz="1800"/>
              <a:t>missing</a:t>
            </a:r>
            <a:r>
              <a:rPr lang="ja-JP" altLang="en-US" sz="1800"/>
              <a:t>”</a:t>
            </a:r>
            <a:r>
              <a:rPr lang="en-US" altLang="ja-JP" sz="1800"/>
              <a:t> bulletin for Andrew Goodman, James Chaney, and Michael Schwerner dated June 29, 1964</a:t>
            </a:r>
            <a:endParaRPr lang="en-US" altLang="en-US" sz="1800"/>
          </a:p>
        </p:txBody>
      </p:sp>
      <p:sp>
        <p:nvSpPr>
          <p:cNvPr id="47108" name="TextBox 3">
            <a:extLst>
              <a:ext uri="{FF2B5EF4-FFF2-40B4-BE49-F238E27FC236}">
                <a16:creationId xmlns:a16="http://schemas.microsoft.com/office/drawing/2014/main" id="{2CA00147-D2BF-4CAF-832E-03AD1BA09C76}"/>
              </a:ext>
            </a:extLst>
          </p:cNvPr>
          <p:cNvSpPr txBox="1">
            <a:spLocks noChangeArrowheads="1"/>
          </p:cNvSpPr>
          <p:nvPr/>
        </p:nvSpPr>
        <p:spPr bwMode="auto">
          <a:xfrm>
            <a:off x="228600" y="13716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b="1"/>
              <a:t>MURDER IN MISSISSIPPI</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8457DE81-40E4-45FD-9747-6C926F700B37}"/>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210953F-5ADB-423E-B7D9-864701D0438B}" type="slidenum">
              <a:rPr lang="en-US" altLang="en-US" sz="1400">
                <a:latin typeface="Arial" panose="020B0604020202020204" pitchFamily="34" charset="0"/>
              </a:rPr>
              <a:pPr/>
              <a:t>16</a:t>
            </a:fld>
            <a:endParaRPr lang="en-US" altLang="en-US" sz="1400">
              <a:latin typeface="Arial" panose="020B0604020202020204" pitchFamily="34" charset="0"/>
            </a:endParaRPr>
          </a:p>
        </p:txBody>
      </p:sp>
      <p:pic>
        <p:nvPicPr>
          <p:cNvPr id="49154" name="Picture 2">
            <a:extLst>
              <a:ext uri="{FF2B5EF4-FFF2-40B4-BE49-F238E27FC236}">
                <a16:creationId xmlns:a16="http://schemas.microsoft.com/office/drawing/2014/main" id="{7C34BFFE-0C8E-4860-97F7-5B47F2639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152400"/>
            <a:ext cx="5110162"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3">
            <a:extLst>
              <a:ext uri="{FF2B5EF4-FFF2-40B4-BE49-F238E27FC236}">
                <a16:creationId xmlns:a16="http://schemas.microsoft.com/office/drawing/2014/main" id="{BB777949-0986-4DD4-A8D8-2955A53B9634}"/>
              </a:ext>
            </a:extLst>
          </p:cNvPr>
          <p:cNvSpPr txBox="1">
            <a:spLocks noChangeArrowheads="1"/>
          </p:cNvSpPr>
          <p:nvPr/>
        </p:nvSpPr>
        <p:spPr bwMode="auto">
          <a:xfrm flipH="1">
            <a:off x="0" y="5410200"/>
            <a:ext cx="3733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Murder in Mississippi, </a:t>
            </a:r>
            <a:r>
              <a:rPr lang="en-US" altLang="en-US" sz="1800"/>
              <a:t>Oil on Canvas, Norman Rockwell, 1965,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5D17656F-70EA-4E0B-8F3E-B915E8442C12}"/>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023506D-BE68-4AFE-BFA8-70C12B449299}" type="slidenum">
              <a:rPr lang="en-US" altLang="en-US" sz="1400">
                <a:latin typeface="Arial" panose="020B0604020202020204" pitchFamily="34" charset="0"/>
              </a:rPr>
              <a:pPr/>
              <a:t>17</a:t>
            </a:fld>
            <a:endParaRPr lang="en-US" altLang="en-US" sz="1400">
              <a:latin typeface="Arial" panose="020B0604020202020204" pitchFamily="34" charset="0"/>
            </a:endParaRPr>
          </a:p>
        </p:txBody>
      </p:sp>
      <p:pic>
        <p:nvPicPr>
          <p:cNvPr id="51202" name="Picture 2">
            <a:extLst>
              <a:ext uri="{FF2B5EF4-FFF2-40B4-BE49-F238E27FC236}">
                <a16:creationId xmlns:a16="http://schemas.microsoft.com/office/drawing/2014/main" id="{402698B4-6743-4583-BB0A-8F6BD7626F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id="{D003610A-ABC0-49E1-9F9E-741B34FF0AC8}"/>
              </a:ext>
            </a:extLst>
          </p:cNvPr>
          <p:cNvSpPr txBox="1">
            <a:spLocks noChangeArrowheads="1"/>
          </p:cNvSpPr>
          <p:nvPr/>
        </p:nvSpPr>
        <p:spPr bwMode="auto">
          <a:xfrm flipH="1">
            <a:off x="914400" y="5940425"/>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New Kids in the Neighborhood, </a:t>
            </a:r>
            <a:r>
              <a:rPr lang="en-US" altLang="en-US" sz="1800"/>
              <a:t>Oil on Canvas, Norman Rockwell, 1967,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F2B9D029-1D5C-4C98-B69A-974B277377D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7774BEF5-C520-4B07-BEDF-C3C78F015E3D}" type="slidenum">
              <a:rPr lang="en-US" altLang="en-US" sz="1400">
                <a:latin typeface="Arial" panose="020B0604020202020204" pitchFamily="34" charset="0"/>
              </a:rPr>
              <a:pPr/>
              <a:t>18</a:t>
            </a:fld>
            <a:endParaRPr lang="en-US" altLang="en-US" sz="1400">
              <a:latin typeface="Arial" panose="020B0604020202020204" pitchFamily="34" charset="0"/>
            </a:endParaRPr>
          </a:p>
        </p:txBody>
      </p:sp>
      <p:pic>
        <p:nvPicPr>
          <p:cNvPr id="53250" name="Picture 2">
            <a:extLst>
              <a:ext uri="{FF2B5EF4-FFF2-40B4-BE49-F238E27FC236}">
                <a16:creationId xmlns:a16="http://schemas.microsoft.com/office/drawing/2014/main" id="{8F788E89-98DB-4663-AA81-0A438FEEC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3">
            <a:extLst>
              <a:ext uri="{FF2B5EF4-FFF2-40B4-BE49-F238E27FC236}">
                <a16:creationId xmlns:a16="http://schemas.microsoft.com/office/drawing/2014/main" id="{A4D88241-78E1-466C-BD18-0975FA9ECD3D}"/>
              </a:ext>
            </a:extLst>
          </p:cNvPr>
          <p:cNvSpPr txBox="1">
            <a:spLocks noChangeArrowheads="1"/>
          </p:cNvSpPr>
          <p:nvPr/>
        </p:nvSpPr>
        <p:spPr bwMode="auto">
          <a:xfrm flipH="1">
            <a:off x="228600" y="57912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Christmas Eve in Bethlehem, </a:t>
            </a:r>
            <a:r>
              <a:rPr lang="en-US" altLang="en-US" sz="1800"/>
              <a:t>Oil on Canvas, Norman Rockwell, 1970,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EBC85F3A-1108-48B2-88FD-D860621C0DD4}"/>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E0471CA-FE90-466A-A253-80CBAAF3AF7B}" type="slidenum">
              <a:rPr lang="en-US" altLang="en-US" sz="1400">
                <a:latin typeface="Arial" panose="020B0604020202020204" pitchFamily="34" charset="0"/>
              </a:rPr>
              <a:pPr/>
              <a:t>19</a:t>
            </a:fld>
            <a:endParaRPr lang="en-US" altLang="en-US" sz="1400">
              <a:latin typeface="Arial" panose="020B0604020202020204" pitchFamily="34" charset="0"/>
            </a:endParaRPr>
          </a:p>
        </p:txBody>
      </p:sp>
      <p:pic>
        <p:nvPicPr>
          <p:cNvPr id="55298" name="img">
            <a:extLst>
              <a:ext uri="{FF2B5EF4-FFF2-40B4-BE49-F238E27FC236}">
                <a16:creationId xmlns:a16="http://schemas.microsoft.com/office/drawing/2014/main" id="{CDAB952B-56D5-4F62-BE2A-9277B875E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
            <a:ext cx="56197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3">
            <a:extLst>
              <a:ext uri="{FF2B5EF4-FFF2-40B4-BE49-F238E27FC236}">
                <a16:creationId xmlns:a16="http://schemas.microsoft.com/office/drawing/2014/main" id="{C44B9415-F3F6-44E8-AF1B-57989203E092}"/>
              </a:ext>
            </a:extLst>
          </p:cNvPr>
          <p:cNvSpPr txBox="1">
            <a:spLocks noChangeArrowheads="1"/>
          </p:cNvSpPr>
          <p:nvPr/>
        </p:nvSpPr>
        <p:spPr bwMode="auto">
          <a:xfrm flipH="1">
            <a:off x="152400" y="5257800"/>
            <a:ext cx="320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Golden Rule, </a:t>
            </a:r>
            <a:r>
              <a:rPr lang="en-US" altLang="en-US" sz="1800"/>
              <a:t>Oil on Canvas, Norman Rockwell, 1961, Norman Rockwell Museum, Stockbridge, MA</a:t>
            </a:r>
            <a:endParaRPr lang="en-US" altLang="en-US" sz="1800" i="1"/>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E3376B1D-D3B1-42D9-B9DC-D5DA73CB41B9}"/>
              </a:ext>
            </a:extLst>
          </p:cNvPr>
          <p:cNvSpPr>
            <a:spLocks noGrp="1"/>
          </p:cNvSpPr>
          <p:nvPr>
            <p:ph type="title"/>
          </p:nvPr>
        </p:nvSpPr>
        <p:spPr/>
        <p:txBody>
          <a:bodyPr/>
          <a:lstStyle/>
          <a:p>
            <a:r>
              <a:rPr lang="en-US" altLang="en-US" sz="40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THE RULE OF LAW</a:t>
            </a:r>
          </a:p>
        </p:txBody>
      </p:sp>
      <p:sp>
        <p:nvSpPr>
          <p:cNvPr id="21506" name="Content Placeholder 2">
            <a:extLst>
              <a:ext uri="{FF2B5EF4-FFF2-40B4-BE49-F238E27FC236}">
                <a16:creationId xmlns:a16="http://schemas.microsoft.com/office/drawing/2014/main" id="{C2D37EA5-27D7-4844-815E-76CBC6F8894E}"/>
              </a:ext>
            </a:extLst>
          </p:cNvPr>
          <p:cNvSpPr>
            <a:spLocks noGrp="1"/>
          </p:cNvSpPr>
          <p:nvPr>
            <p:ph idx="1"/>
          </p:nvPr>
        </p:nvSpPr>
        <p:spPr>
          <a:xfrm>
            <a:off x="152400" y="1219200"/>
            <a:ext cx="8839200" cy="5410200"/>
          </a:xfrm>
        </p:spPr>
        <p:txBody>
          <a:bodyPr/>
          <a:lstStyle/>
          <a:p>
            <a:pPr marL="0" indent="0" algn="ctr">
              <a:spcBef>
                <a:spcPct val="0"/>
              </a:spcBef>
              <a:buFontTx/>
              <a:buNone/>
            </a:pPr>
            <a:r>
              <a:rPr lang="en-US" altLang="en-US" sz="2800" b="1">
                <a:solidFill>
                  <a:srgbClr val="C00000"/>
                </a:solidFill>
                <a:latin typeface="Informal Roman" panose="030604020304060B0204" pitchFamily="66" charset="0"/>
                <a:ea typeface="ＭＳ Ｐゴシック" panose="020B0600070205080204" pitchFamily="34" charset="-128"/>
              </a:rPr>
              <a:t>"The rule of law is the most important political ideal today, yet there is much confusion about what it means and how it works." </a:t>
            </a:r>
          </a:p>
          <a:p>
            <a:pPr marL="0" indent="0" algn="ctr">
              <a:spcBef>
                <a:spcPct val="0"/>
              </a:spcBef>
              <a:buFontTx/>
              <a:buNone/>
            </a:pPr>
            <a:r>
              <a:rPr lang="en-US" altLang="en-US" sz="2800" b="1">
                <a:solidFill>
                  <a:srgbClr val="C00000"/>
                </a:solidFill>
                <a:latin typeface="Informal Roman" panose="030604020304060B0204" pitchFamily="66" charset="0"/>
                <a:ea typeface="ＭＳ Ｐゴシック" panose="020B0600070205080204" pitchFamily="34" charset="-128"/>
              </a:rPr>
              <a:t>Brian Tamanaha</a:t>
            </a:r>
          </a:p>
          <a:p>
            <a:pPr marL="0" indent="0" algn="ctr">
              <a:buFontTx/>
              <a:buNone/>
            </a:pPr>
            <a:r>
              <a:rPr lang="en-US" altLang="en-US" sz="2000" b="1" u="sng">
                <a:solidFill>
                  <a:srgbClr val="0000CC"/>
                </a:solidFill>
                <a:latin typeface="Times New Roman" panose="02020603050405020304" pitchFamily="18" charset="0"/>
                <a:ea typeface="ＭＳ Ｐゴシック" panose="020B0600070205080204" pitchFamily="34" charset="-128"/>
              </a:rPr>
              <a:t>DEFINITION</a:t>
            </a:r>
            <a:r>
              <a:rPr lang="en-US" altLang="en-US" sz="2000" b="1">
                <a:solidFill>
                  <a:srgbClr val="0000CC"/>
                </a:solidFill>
                <a:latin typeface="Times New Roman" panose="02020603050405020304" pitchFamily="18" charset="0"/>
                <a:ea typeface="ＭＳ Ｐゴシック" panose="020B0600070205080204" pitchFamily="34" charset="-128"/>
              </a:rPr>
              <a:t>:  </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Civil society based on the core beliefs of:</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Consent of the Governed</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Limited Government</a:t>
            </a: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Obedience to the Law</a:t>
            </a:r>
          </a:p>
          <a:p>
            <a:pPr marL="0" indent="0" algn="ctr">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0" indent="0" algn="ctr">
              <a:buFontTx/>
              <a:buNone/>
            </a:pPr>
            <a:r>
              <a:rPr lang="en-US" altLang="en-US" sz="2000" b="1">
                <a:solidFill>
                  <a:srgbClr val="0000CC"/>
                </a:solidFill>
                <a:latin typeface="Times New Roman" panose="02020603050405020304" pitchFamily="18" charset="0"/>
                <a:ea typeface="ＭＳ Ｐゴシック" panose="020B0600070205080204" pitchFamily="34" charset="-128"/>
              </a:rPr>
              <a:t>Thereby guaranteeing to its citizens:</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Fairness	Stability</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Equality	Certainty</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Justice		Security</a:t>
            </a:r>
          </a:p>
          <a:p>
            <a:pPr marL="0" indent="0">
              <a:buFontTx/>
              <a:buNone/>
            </a:pPr>
            <a:r>
              <a:rPr lang="en-US" altLang="en-US" sz="2000" b="1">
                <a:solidFill>
                  <a:srgbClr val="0000CC"/>
                </a:solidFill>
                <a:latin typeface="Times New Roman" panose="02020603050405020304" pitchFamily="18" charset="0"/>
                <a:ea typeface="ＭＳ Ｐゴシック" panose="020B0600070205080204" pitchFamily="34" charset="-128"/>
              </a:rPr>
              <a:t>			Trust		Peace		</a:t>
            </a:r>
          </a:p>
          <a:p>
            <a:pPr marL="0" indent="0">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0" indent="0">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p:txBody>
      </p:sp>
      <p:sp>
        <p:nvSpPr>
          <p:cNvPr id="6148" name="Slide Number Placeholder 3">
            <a:extLst>
              <a:ext uri="{FF2B5EF4-FFF2-40B4-BE49-F238E27FC236}">
                <a16:creationId xmlns:a16="http://schemas.microsoft.com/office/drawing/2014/main" id="{BAA83843-6CBC-4468-A45F-95FF7BDC67F4}"/>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64362CDE-99C2-431A-A65C-DA6F1F5B3409}"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8">
            <a:extLst>
              <a:ext uri="{FF2B5EF4-FFF2-40B4-BE49-F238E27FC236}">
                <a16:creationId xmlns:a16="http://schemas.microsoft.com/office/drawing/2014/main" id="{0D936A9B-C079-4898-B241-144A5F54BE0E}"/>
              </a:ext>
            </a:extLst>
          </p:cNvPr>
          <p:cNvSpPr>
            <a:spLocks noGrp="1"/>
          </p:cNvSpPr>
          <p:nvPr>
            <p:ph type="body" sz="half" idx="2"/>
          </p:nvPr>
        </p:nvSpPr>
        <p:spPr>
          <a:xfrm>
            <a:off x="1792288" y="5367338"/>
            <a:ext cx="5486400" cy="1185862"/>
          </a:xfrm>
        </p:spPr>
        <p:txBody>
          <a:bodyPr/>
          <a:lstStyle/>
          <a:p>
            <a:r>
              <a:rPr lang="en-US" altLang="en-US">
                <a:ea typeface="ＭＳ Ｐゴシック" panose="020B0600070205080204" pitchFamily="34" charset="-128"/>
              </a:rPr>
              <a:t>The Center wishes to thank Scott Crawford for his contributions in developing this material.</a:t>
            </a:r>
          </a:p>
          <a:p>
            <a:endParaRPr lang="en-US" altLang="en-US">
              <a:ea typeface="ＭＳ Ｐゴシック" panose="020B0600070205080204" pitchFamily="34" charset="-128"/>
            </a:endParaRPr>
          </a:p>
          <a:p>
            <a:pPr algn="ctr"/>
            <a:r>
              <a:rPr lang="en-US" altLang="en-US">
                <a:ea typeface="ＭＳ Ｐゴシック" panose="020B0600070205080204" pitchFamily="34" charset="-128"/>
              </a:rPr>
              <a:t>© Copyright 2017 Center for Teaching the Rule of Law</a:t>
            </a:r>
          </a:p>
        </p:txBody>
      </p:sp>
      <p:sp>
        <p:nvSpPr>
          <p:cNvPr id="41987" name="Slide Number Placeholder 4">
            <a:extLst>
              <a:ext uri="{FF2B5EF4-FFF2-40B4-BE49-F238E27FC236}">
                <a16:creationId xmlns:a16="http://schemas.microsoft.com/office/drawing/2014/main" id="{46EB160D-B0D1-45A2-8888-4B3CDB60FCE0}"/>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F939644-90D9-4AE3-974F-477A36F8CF8B}" type="slidenum">
              <a:rPr lang="en-US" altLang="en-US" sz="1400">
                <a:latin typeface="Arial" panose="020B0604020202020204" pitchFamily="34" charset="0"/>
              </a:rPr>
              <a:pPr/>
              <a:t>20</a:t>
            </a:fld>
            <a:endParaRPr lang="en-US" altLang="en-US" sz="1400">
              <a:latin typeface="Arial" panose="020B0604020202020204" pitchFamily="34" charset="0"/>
            </a:endParaRPr>
          </a:p>
        </p:txBody>
      </p:sp>
      <p:pic>
        <p:nvPicPr>
          <p:cNvPr id="57347" name="Picture 5">
            <a:extLst>
              <a:ext uri="{FF2B5EF4-FFF2-40B4-BE49-F238E27FC236}">
                <a16:creationId xmlns:a16="http://schemas.microsoft.com/office/drawing/2014/main" id="{6A7A1DC5-1A02-4389-A7FA-03ECD8847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471487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4CBB7D6D-9587-4CA7-8ADA-DB236CC68E53}"/>
              </a:ext>
            </a:extLst>
          </p:cNvPr>
          <p:cNvSpPr>
            <a:spLocks noGrp="1"/>
          </p:cNvSpPr>
          <p:nvPr>
            <p:ph type="title"/>
          </p:nvPr>
        </p:nvSpPr>
        <p:spPr>
          <a:xfrm>
            <a:off x="457200" y="838200"/>
            <a:ext cx="8229600" cy="5334000"/>
          </a:xfrm>
        </p:spPr>
        <p:txBody>
          <a:bodyPr/>
          <a:lstStyle/>
          <a:p>
            <a:r>
              <a:rPr lang="en-US" altLang="en-US" b="1">
                <a:solidFill>
                  <a:srgbClr val="C00000"/>
                </a:solidFill>
                <a:latin typeface="Informal Roman" panose="030604020304060B0204" pitchFamily="66" charset="0"/>
                <a:ea typeface="ＭＳ Ｐゴシック" panose="020B0600070205080204" pitchFamily="34" charset="-128"/>
              </a:rPr>
              <a:t>"Great nations write their autobiographies in three manuscripts – the book of their deeds, the book of their words and the book of their art." </a:t>
            </a:r>
            <a:br>
              <a:rPr lang="en-US" altLang="en-US">
                <a:solidFill>
                  <a:srgbClr val="C00000"/>
                </a:solidFill>
                <a:latin typeface="Informal Roman" panose="030604020304060B0204" pitchFamily="66" charset="0"/>
                <a:ea typeface="ＭＳ Ｐゴシック" panose="020B0600070205080204" pitchFamily="34" charset="-128"/>
              </a:rPr>
            </a:br>
            <a:r>
              <a:rPr lang="en-US" altLang="en-US" sz="2800" b="1">
                <a:solidFill>
                  <a:srgbClr val="C00000"/>
                </a:solidFill>
                <a:latin typeface="Informal Roman" panose="030604020304060B0204" pitchFamily="66" charset="0"/>
                <a:ea typeface="ＭＳ Ｐゴシック" panose="020B0600070205080204" pitchFamily="34" charset="-128"/>
              </a:rPr>
              <a:t>                                                                   </a:t>
            </a:r>
            <a:br>
              <a:rPr lang="en-US" altLang="en-US" sz="2800" b="1">
                <a:solidFill>
                  <a:srgbClr val="C00000"/>
                </a:solidFill>
                <a:latin typeface="Informal Roman" panose="030604020304060B0204" pitchFamily="66" charset="0"/>
                <a:ea typeface="ＭＳ Ｐゴシック" panose="020B0600070205080204" pitchFamily="34" charset="-128"/>
              </a:rPr>
            </a:br>
            <a:r>
              <a:rPr lang="en-US" altLang="en-US" sz="2800" b="1">
                <a:solidFill>
                  <a:srgbClr val="C00000"/>
                </a:solidFill>
                <a:latin typeface="Informal Roman" panose="030604020304060B0204" pitchFamily="66" charset="0"/>
                <a:ea typeface="ＭＳ Ｐゴシック" panose="020B0600070205080204" pitchFamily="34" charset="-128"/>
              </a:rPr>
              <a:t> </a:t>
            </a:r>
            <a:r>
              <a:rPr lang="en-US" altLang="en-US" b="1">
                <a:solidFill>
                  <a:srgbClr val="C00000"/>
                </a:solidFill>
                <a:latin typeface="Informal Roman" panose="030604020304060B0204" pitchFamily="66" charset="0"/>
                <a:ea typeface="ＭＳ Ｐゴシック" panose="020B0600070205080204" pitchFamily="34" charset="-128"/>
              </a:rPr>
              <a:t>– John Ruskin</a:t>
            </a:r>
            <a:br>
              <a:rPr lang="en-US" altLang="en-US" sz="2800">
                <a:solidFill>
                  <a:srgbClr val="C00000"/>
                </a:solidFill>
                <a:latin typeface="Informal Roman" panose="030604020304060B0204" pitchFamily="66" charset="0"/>
                <a:ea typeface="ＭＳ Ｐゴシック" panose="020B0600070205080204" pitchFamily="34" charset="-128"/>
              </a:rPr>
            </a:br>
            <a:endParaRPr lang="en-US" altLang="en-US" sz="2800">
              <a:solidFill>
                <a:srgbClr val="C00000"/>
              </a:solidFill>
              <a:latin typeface="Informal Roman" panose="030604020304060B0204" pitchFamily="66" charset="0"/>
              <a:ea typeface="ＭＳ Ｐゴシック" panose="020B0600070205080204" pitchFamily="34" charset="-128"/>
              <a:cs typeface="Times New Roman" panose="02020603050405020304" pitchFamily="18" charset="0"/>
            </a:endParaRPr>
          </a:p>
        </p:txBody>
      </p:sp>
      <p:sp>
        <p:nvSpPr>
          <p:cNvPr id="8195" name="Slide Number Placeholder 2">
            <a:extLst>
              <a:ext uri="{FF2B5EF4-FFF2-40B4-BE49-F238E27FC236}">
                <a16:creationId xmlns:a16="http://schemas.microsoft.com/office/drawing/2014/main" id="{D1001F66-048F-48FD-9D71-76071CEC0E2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343DD2E-7B11-4D52-9974-56D54254582B}" type="slidenum">
              <a:rPr lang="en-US" altLang="en-US" sz="1400">
                <a:latin typeface="Arial" panose="020B0604020202020204" pitchFamily="34" charset="0"/>
              </a:rPr>
              <a:pPr/>
              <a:t>3</a:t>
            </a:fld>
            <a:endParaRPr lang="en-US" altLang="en-US" sz="1400">
              <a:latin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a:extLst>
              <a:ext uri="{FF2B5EF4-FFF2-40B4-BE49-F238E27FC236}">
                <a16:creationId xmlns:a16="http://schemas.microsoft.com/office/drawing/2014/main" id="{67F2167E-D7C2-4762-AC65-1DC33C2F2434}"/>
              </a:ext>
            </a:extLst>
          </p:cNvPr>
          <p:cNvSpPr>
            <a:spLocks noGrp="1"/>
          </p:cNvSpPr>
          <p:nvPr>
            <p:ph idx="1"/>
          </p:nvPr>
        </p:nvSpPr>
        <p:spPr>
          <a:xfrm>
            <a:off x="457200" y="457200"/>
            <a:ext cx="8229600" cy="6096000"/>
          </a:xfrm>
        </p:spPr>
        <p:txBody>
          <a:bodyPr/>
          <a:lstStyle/>
          <a:p>
            <a:pPr eaLnBrk="1" hangingPunct="1">
              <a:lnSpc>
                <a:spcPct val="80000"/>
              </a:lnSpc>
              <a:buFontTx/>
              <a:buNone/>
            </a:pPr>
            <a:r>
              <a:rPr lang="en-US" altLang="en-US" sz="2200">
                <a:ea typeface="ＭＳ Ｐゴシック" panose="020B0600070205080204" pitchFamily="34" charset="-128"/>
              </a:rPr>
              <a:t>	</a:t>
            </a:r>
            <a:r>
              <a:rPr lang="ja-JP" altLang="en-US" sz="2000" b="1">
                <a:solidFill>
                  <a:srgbClr val="0000CC"/>
                </a:solidFill>
                <a:ea typeface="ＭＳ Ｐゴシック" panose="020B0600070205080204" pitchFamily="34" charset="-128"/>
              </a:rPr>
              <a:t>“</a:t>
            </a:r>
            <a:r>
              <a:rPr lang="en-US" altLang="ja-JP" sz="2000" b="1">
                <a:solidFill>
                  <a:srgbClr val="0000CC"/>
                </a:solidFill>
                <a:ea typeface="ＭＳ Ｐゴシック" panose="020B0600070205080204" pitchFamily="34" charset="-128"/>
              </a:rPr>
              <a:t>In the future days, which we seek to make secure, we look forward to a world founded upon four essential human freedoms.</a:t>
            </a:r>
          </a:p>
          <a:p>
            <a:pPr eaLnBrk="1" hangingPunct="1">
              <a:lnSpc>
                <a:spcPct val="80000"/>
              </a:lnSpc>
              <a:buFontTx/>
              <a:buNone/>
            </a:pPr>
            <a:r>
              <a:rPr lang="en-US" altLang="en-US" sz="2000" b="1">
                <a:solidFill>
                  <a:srgbClr val="0000CC"/>
                </a:solidFill>
                <a:ea typeface="ＭＳ Ｐゴシック" panose="020B0600070205080204" pitchFamily="34" charset="-128"/>
              </a:rPr>
              <a:t>	</a:t>
            </a:r>
          </a:p>
          <a:p>
            <a:pPr eaLnBrk="1" hangingPunct="1">
              <a:lnSpc>
                <a:spcPct val="80000"/>
              </a:lnSpc>
              <a:buFontTx/>
              <a:buNone/>
            </a:pPr>
            <a:r>
              <a:rPr lang="en-US" altLang="en-US" sz="2000" b="1">
                <a:solidFill>
                  <a:srgbClr val="0000CC"/>
                </a:solidFill>
                <a:ea typeface="ＭＳ Ｐゴシック" panose="020B0600070205080204" pitchFamily="34" charset="-128"/>
              </a:rPr>
              <a:t>	The first is freedom of speech and expression--everywhere in the world.</a:t>
            </a:r>
          </a:p>
          <a:p>
            <a:pPr eaLnBrk="1" hangingPunct="1">
              <a:lnSpc>
                <a:spcPct val="80000"/>
              </a:lnSpc>
              <a:buFontTx/>
              <a:buNone/>
            </a:pPr>
            <a:endParaRPr lang="en-US" altLang="en-US" sz="2000" b="1">
              <a:solidFill>
                <a:srgbClr val="0000CC"/>
              </a:solidFill>
              <a:ea typeface="ＭＳ Ｐゴシック" panose="020B0600070205080204" pitchFamily="34" charset="-128"/>
            </a:endParaRPr>
          </a:p>
          <a:p>
            <a:pPr eaLnBrk="1" hangingPunct="1">
              <a:lnSpc>
                <a:spcPct val="80000"/>
              </a:lnSpc>
              <a:buFontTx/>
              <a:buNone/>
            </a:pPr>
            <a:r>
              <a:rPr lang="en-US" altLang="en-US" sz="2000" b="1">
                <a:solidFill>
                  <a:srgbClr val="0000CC"/>
                </a:solidFill>
                <a:ea typeface="ＭＳ Ｐゴシック" panose="020B0600070205080204" pitchFamily="34" charset="-128"/>
              </a:rPr>
              <a:t>	The second is freedom of every person to worship God in his own way--everywhere in the world.</a:t>
            </a:r>
          </a:p>
          <a:p>
            <a:pPr eaLnBrk="1" hangingPunct="1">
              <a:lnSpc>
                <a:spcPct val="80000"/>
              </a:lnSpc>
              <a:buFontTx/>
              <a:buNone/>
            </a:pPr>
            <a:endParaRPr lang="en-US" altLang="en-US" sz="2000" b="1">
              <a:solidFill>
                <a:srgbClr val="0000CC"/>
              </a:solidFill>
              <a:ea typeface="ＭＳ Ｐゴシック" panose="020B0600070205080204" pitchFamily="34" charset="-128"/>
            </a:endParaRPr>
          </a:p>
          <a:p>
            <a:pPr eaLnBrk="1" hangingPunct="1">
              <a:lnSpc>
                <a:spcPct val="80000"/>
              </a:lnSpc>
              <a:buFontTx/>
              <a:buNone/>
            </a:pPr>
            <a:r>
              <a:rPr lang="en-US" altLang="en-US" sz="2000" b="1">
                <a:solidFill>
                  <a:srgbClr val="0000CC"/>
                </a:solidFill>
                <a:ea typeface="ＭＳ Ｐゴシック" panose="020B0600070205080204" pitchFamily="34" charset="-128"/>
              </a:rPr>
              <a:t>	The third is freedom from want--which, translated into universal terms, means economic understandings which will secure to every nation a healthy peacetime life for its inhabitants-everywhere in the world.</a:t>
            </a:r>
          </a:p>
          <a:p>
            <a:pPr eaLnBrk="1" hangingPunct="1">
              <a:lnSpc>
                <a:spcPct val="80000"/>
              </a:lnSpc>
              <a:buFontTx/>
              <a:buNone/>
            </a:pPr>
            <a:endParaRPr lang="en-US" altLang="en-US" sz="2000" b="1">
              <a:solidFill>
                <a:srgbClr val="0000CC"/>
              </a:solidFill>
              <a:ea typeface="ＭＳ Ｐゴシック" panose="020B0600070205080204" pitchFamily="34" charset="-128"/>
            </a:endParaRPr>
          </a:p>
          <a:p>
            <a:pPr eaLnBrk="1" hangingPunct="1">
              <a:lnSpc>
                <a:spcPct val="80000"/>
              </a:lnSpc>
              <a:buFontTx/>
              <a:buNone/>
            </a:pPr>
            <a:r>
              <a:rPr lang="en-US" altLang="en-US" sz="2000" b="1">
                <a:solidFill>
                  <a:srgbClr val="0000CC"/>
                </a:solidFill>
                <a:ea typeface="ＭＳ Ｐゴシック" panose="020B0600070205080204" pitchFamily="34" charset="-128"/>
              </a:rPr>
              <a:t>	The fourth is freedom from fear--which, translated into world terms, means a world-wide reduction of armaments to such a point and in such a thorough fashion that no nation will be in a position to commit an act of physical aggression against any neighbor--anywhere in the world.</a:t>
            </a:r>
            <a:r>
              <a:rPr lang="ja-JP" altLang="en-US" sz="2000" b="1">
                <a:solidFill>
                  <a:srgbClr val="0000CC"/>
                </a:solidFill>
                <a:ea typeface="ＭＳ Ｐゴシック" panose="020B0600070205080204" pitchFamily="34" charset="-128"/>
              </a:rPr>
              <a:t>”</a:t>
            </a:r>
            <a:endParaRPr lang="en-US" altLang="ja-JP" sz="2000" b="1">
              <a:solidFill>
                <a:srgbClr val="0000CC"/>
              </a:solidFill>
              <a:ea typeface="ＭＳ Ｐゴシック" panose="020B0600070205080204" pitchFamily="34" charset="-128"/>
            </a:endParaRPr>
          </a:p>
          <a:p>
            <a:pPr eaLnBrk="1" hangingPunct="1">
              <a:lnSpc>
                <a:spcPct val="80000"/>
              </a:lnSpc>
              <a:buFontTx/>
              <a:buNone/>
            </a:pPr>
            <a:r>
              <a:rPr lang="en-US" altLang="en-US" sz="2000" b="1">
                <a:solidFill>
                  <a:srgbClr val="0000CC"/>
                </a:solidFill>
                <a:ea typeface="ＭＳ Ｐゴシック" panose="020B0600070205080204" pitchFamily="34" charset="-128"/>
              </a:rPr>
              <a:t>									</a:t>
            </a:r>
          </a:p>
          <a:p>
            <a:pPr eaLnBrk="1" hangingPunct="1">
              <a:lnSpc>
                <a:spcPct val="80000"/>
              </a:lnSpc>
              <a:buFontTx/>
              <a:buNone/>
            </a:pPr>
            <a:r>
              <a:rPr lang="en-US" altLang="en-US" sz="2000" b="1">
                <a:solidFill>
                  <a:srgbClr val="0000CC"/>
                </a:solidFill>
                <a:ea typeface="ＭＳ Ｐゴシック" panose="020B0600070205080204" pitchFamily="34" charset="-128"/>
              </a:rPr>
              <a:t>	- Franklin D. Roosevelt, 1941</a:t>
            </a:r>
            <a:endParaRPr lang="en-US" altLang="en-US" sz="2000">
              <a:solidFill>
                <a:srgbClr val="0000CC"/>
              </a:solidFill>
              <a:ea typeface="ＭＳ Ｐゴシック" panose="020B0600070205080204" pitchFamily="34" charset="-128"/>
            </a:endParaRPr>
          </a:p>
        </p:txBody>
      </p:sp>
      <p:sp>
        <p:nvSpPr>
          <p:cNvPr id="10243" name="Slide Number Placeholder 1">
            <a:extLst>
              <a:ext uri="{FF2B5EF4-FFF2-40B4-BE49-F238E27FC236}">
                <a16:creationId xmlns:a16="http://schemas.microsoft.com/office/drawing/2014/main" id="{C4C064D7-D63D-4DF2-9F1F-173BF6B2B527}"/>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6EBFB77-9AA4-459A-90AC-1C41E5AAE5B8}" type="slidenum">
              <a:rPr lang="en-US" altLang="en-US" sz="1400">
                <a:latin typeface="Arial" panose="020B0604020202020204" pitchFamily="34" charset="0"/>
              </a:rPr>
              <a:pPr/>
              <a:t>4</a:t>
            </a:fld>
            <a:endParaRPr lang="en-US" altLang="en-US" sz="1400">
              <a:latin typeface="Arial" panose="020B060402020202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958337D-3762-4941-992D-F373182B7FAA}"/>
              </a:ext>
            </a:extLst>
          </p:cNvPr>
          <p:cNvSpPr>
            <a:spLocks noGrp="1"/>
          </p:cNvSpPr>
          <p:nvPr>
            <p:ph type="title"/>
          </p:nvPr>
        </p:nvSpPr>
        <p:spPr>
          <a:xfrm>
            <a:off x="152400" y="304800"/>
            <a:ext cx="3429000" cy="4830763"/>
          </a:xfrm>
        </p:spPr>
        <p:txBody>
          <a:bodyPr/>
          <a:lstStyle/>
          <a:p>
            <a:pPr eaLnBrk="1" hangingPunct="1"/>
            <a:r>
              <a:rPr lang="en-US" altLang="en-US">
                <a:ea typeface="ＭＳ Ｐゴシック" panose="020B0600070205080204" pitchFamily="34" charset="-128"/>
              </a:rPr>
              <a:t>Freedom . . . </a:t>
            </a:r>
          </a:p>
        </p:txBody>
      </p:sp>
      <p:pic>
        <p:nvPicPr>
          <p:cNvPr id="27650" name="Picture 4">
            <a:extLst>
              <a:ext uri="{FF2B5EF4-FFF2-40B4-BE49-F238E27FC236}">
                <a16:creationId xmlns:a16="http://schemas.microsoft.com/office/drawing/2014/main" id="{38038EC9-1EFD-47EA-8ABF-A653995771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74638"/>
            <a:ext cx="47053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
            <a:extLst>
              <a:ext uri="{FF2B5EF4-FFF2-40B4-BE49-F238E27FC236}">
                <a16:creationId xmlns:a16="http://schemas.microsoft.com/office/drawing/2014/main" id="{5B8C1356-1F91-4186-A7FE-3BAADD98507E}"/>
              </a:ext>
            </a:extLst>
          </p:cNvPr>
          <p:cNvSpPr txBox="1">
            <a:spLocks noChangeArrowheads="1"/>
          </p:cNvSpPr>
          <p:nvPr/>
        </p:nvSpPr>
        <p:spPr bwMode="auto">
          <a:xfrm flipH="1">
            <a:off x="152400" y="5307013"/>
            <a:ext cx="3733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Freedom of Speech, </a:t>
            </a:r>
            <a:r>
              <a:rPr lang="en-US" altLang="en-US" sz="1800"/>
              <a:t>Oil on Canvas, Norman Rockwell, 1943,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12293" name="Slide Number Placeholder 1">
            <a:extLst>
              <a:ext uri="{FF2B5EF4-FFF2-40B4-BE49-F238E27FC236}">
                <a16:creationId xmlns:a16="http://schemas.microsoft.com/office/drawing/2014/main" id="{F9C74D6A-566E-4CEE-831C-3FDFFACE5647}"/>
              </a:ext>
            </a:extLst>
          </p:cNvPr>
          <p:cNvSpPr>
            <a:spLocks noGrp="1"/>
          </p:cNvSpPr>
          <p:nvPr>
            <p:ph type="sldNum" sz="quarter" idx="12"/>
          </p:nvPr>
        </p:nvSpPr>
        <p:spPr>
          <a:xfrm flipH="1">
            <a:off x="8686800" y="6400800"/>
            <a:ext cx="57150" cy="3206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32D51216-8321-4F3C-9F00-8423F22B92A7}"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43649BB1-8327-4761-8DAA-1ACE5B1B30D6}"/>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C58107A9-92DC-4C89-89FE-A58A14FEE728}" type="slidenum">
              <a:rPr lang="en-US" altLang="en-US" sz="1400">
                <a:latin typeface="Arial" panose="020B0604020202020204" pitchFamily="34" charset="0"/>
              </a:rPr>
              <a:pPr/>
              <a:t>6</a:t>
            </a:fld>
            <a:endParaRPr lang="en-US" altLang="en-US" sz="1400">
              <a:latin typeface="Arial" panose="020B0604020202020204" pitchFamily="34" charset="0"/>
            </a:endParaRPr>
          </a:p>
        </p:txBody>
      </p:sp>
      <p:pic>
        <p:nvPicPr>
          <p:cNvPr id="29698" name="Picture 2">
            <a:extLst>
              <a:ext uri="{FF2B5EF4-FFF2-40B4-BE49-F238E27FC236}">
                <a16:creationId xmlns:a16="http://schemas.microsoft.com/office/drawing/2014/main" id="{D14BB1CD-B468-405D-837E-48ED2DFAD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
            <a:ext cx="59563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a:extLst>
              <a:ext uri="{FF2B5EF4-FFF2-40B4-BE49-F238E27FC236}">
                <a16:creationId xmlns:a16="http://schemas.microsoft.com/office/drawing/2014/main" id="{DC714DD8-D7A8-4684-80CB-C4087F750F90}"/>
              </a:ext>
            </a:extLst>
          </p:cNvPr>
          <p:cNvSpPr txBox="1">
            <a:spLocks noChangeArrowheads="1"/>
          </p:cNvSpPr>
          <p:nvPr/>
        </p:nvSpPr>
        <p:spPr bwMode="auto">
          <a:xfrm flipH="1">
            <a:off x="0" y="4800600"/>
            <a:ext cx="2895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Dewey vs. Truman, </a:t>
            </a:r>
            <a:r>
              <a:rPr lang="en-US" altLang="en-US" sz="1800"/>
              <a:t>Oil on Canvas, Norman Rockwell, October 30,1948, Norman Rockwell Museum, Stockbridge, MA</a:t>
            </a:r>
            <a:endParaRPr lang="en-US" altLang="en-US" sz="1800" i="1"/>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457E2F1E-25B5-4AB8-BD2F-B73F3D78B54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4FA63F2-427C-4487-8EFC-089CB959D052}" type="slidenum">
              <a:rPr lang="en-US" altLang="en-US" sz="1400">
                <a:latin typeface="Arial" panose="020B0604020202020204" pitchFamily="34" charset="0"/>
              </a:rPr>
              <a:pPr/>
              <a:t>7</a:t>
            </a:fld>
            <a:endParaRPr lang="en-US" altLang="en-US" sz="1400">
              <a:latin typeface="Arial" panose="020B0604020202020204" pitchFamily="34" charset="0"/>
            </a:endParaRPr>
          </a:p>
        </p:txBody>
      </p:sp>
      <p:pic>
        <p:nvPicPr>
          <p:cNvPr id="31746" name="Picture 2">
            <a:extLst>
              <a:ext uri="{FF2B5EF4-FFF2-40B4-BE49-F238E27FC236}">
                <a16:creationId xmlns:a16="http://schemas.microsoft.com/office/drawing/2014/main" id="{3AB1E488-1EFE-4158-AAF7-74ADCEFB64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515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a:extLst>
              <a:ext uri="{FF2B5EF4-FFF2-40B4-BE49-F238E27FC236}">
                <a16:creationId xmlns:a16="http://schemas.microsoft.com/office/drawing/2014/main" id="{26A71451-5FCC-429F-98DD-2BE4C2C49A3C}"/>
              </a:ext>
            </a:extLst>
          </p:cNvPr>
          <p:cNvSpPr txBox="1">
            <a:spLocks noChangeArrowheads="1"/>
          </p:cNvSpPr>
          <p:nvPr/>
        </p:nvSpPr>
        <p:spPr bwMode="auto">
          <a:xfrm flipH="1">
            <a:off x="990600" y="5105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a:t>North Korean Propaganda Poster!</a:t>
            </a:r>
            <a:endParaRPr lang="en-US" altLang="en-US" sz="1600">
              <a:latin typeface="Times New Roman" panose="02020603050405020304" pitchFamily="18" charset="0"/>
              <a:cs typeface="Times New Roman" panose="02020603050405020304" pitchFamily="18" charset="0"/>
            </a:endParaRPr>
          </a:p>
        </p:txBody>
      </p:sp>
      <p:sp>
        <p:nvSpPr>
          <p:cNvPr id="31748" name="TextBox 3">
            <a:extLst>
              <a:ext uri="{FF2B5EF4-FFF2-40B4-BE49-F238E27FC236}">
                <a16:creationId xmlns:a16="http://schemas.microsoft.com/office/drawing/2014/main" id="{9C0FD430-822D-4A40-B16F-AFBE6285396E}"/>
              </a:ext>
            </a:extLst>
          </p:cNvPr>
          <p:cNvSpPr txBox="1">
            <a:spLocks noChangeArrowheads="1"/>
          </p:cNvSpPr>
          <p:nvPr/>
        </p:nvSpPr>
        <p:spPr bwMode="auto">
          <a:xfrm flipH="1">
            <a:off x="4724400" y="4953000"/>
            <a:ext cx="3276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Freedom of Speech, </a:t>
            </a:r>
            <a:r>
              <a:rPr lang="en-US" altLang="en-US" sz="1800"/>
              <a:t>Oil on Canvas, Norman Rockwell, 1943,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BFEFCDA7-CB07-4CED-A818-BCB0FA7E8EBC}"/>
              </a:ext>
            </a:extLst>
          </p:cNvPr>
          <p:cNvSpPr>
            <a:spLocks noGrp="1"/>
          </p:cNvSpPr>
          <p:nvPr>
            <p:ph type="title"/>
          </p:nvPr>
        </p:nvSpPr>
        <p:spPr>
          <a:xfrm>
            <a:off x="152400" y="274638"/>
            <a:ext cx="3429000" cy="4830762"/>
          </a:xfrm>
        </p:spPr>
        <p:txBody>
          <a:bodyPr/>
          <a:lstStyle/>
          <a:p>
            <a:pPr eaLnBrk="1" hangingPunct="1"/>
            <a:r>
              <a:rPr lang="en-US" altLang="en-US">
                <a:ea typeface="ＭＳ Ｐゴシック" panose="020B0600070205080204" pitchFamily="34" charset="-128"/>
              </a:rPr>
              <a:t>Freedom . . . </a:t>
            </a:r>
          </a:p>
        </p:txBody>
      </p:sp>
      <p:pic>
        <p:nvPicPr>
          <p:cNvPr id="33794" name="Picture 4">
            <a:extLst>
              <a:ext uri="{FF2B5EF4-FFF2-40B4-BE49-F238E27FC236}">
                <a16:creationId xmlns:a16="http://schemas.microsoft.com/office/drawing/2014/main" id="{6623479A-4DBA-40E1-B75F-2CE31CF8DA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74638"/>
            <a:ext cx="4984750"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a:extLst>
              <a:ext uri="{FF2B5EF4-FFF2-40B4-BE49-F238E27FC236}">
                <a16:creationId xmlns:a16="http://schemas.microsoft.com/office/drawing/2014/main" id="{E089F532-9BB2-4DC9-A41A-72B79AC73CAB}"/>
              </a:ext>
            </a:extLst>
          </p:cNvPr>
          <p:cNvSpPr txBox="1">
            <a:spLocks noChangeArrowheads="1"/>
          </p:cNvSpPr>
          <p:nvPr/>
        </p:nvSpPr>
        <p:spPr bwMode="auto">
          <a:xfrm flipH="1">
            <a:off x="152400" y="5257800"/>
            <a:ext cx="3733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Freedom of Worship, </a:t>
            </a:r>
            <a:r>
              <a:rPr lang="en-US" altLang="en-US" sz="1800"/>
              <a:t>Oil on Canvas, Norman Rockwell, 1943,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18437" name="Slide Number Placeholder 1">
            <a:extLst>
              <a:ext uri="{FF2B5EF4-FFF2-40B4-BE49-F238E27FC236}">
                <a16:creationId xmlns:a16="http://schemas.microsoft.com/office/drawing/2014/main" id="{150BBF9C-3492-4D7D-9E50-0F9DDF16AE02}"/>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43EE2B0-9EED-48F9-9855-4D2947DD7FF2}"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C53429D4-14B9-45E9-8D42-EE6B9B36EB02}"/>
              </a:ext>
            </a:extLst>
          </p:cNvPr>
          <p:cNvSpPr>
            <a:spLocks noGrp="1"/>
          </p:cNvSpPr>
          <p:nvPr>
            <p:ph type="title"/>
          </p:nvPr>
        </p:nvSpPr>
        <p:spPr>
          <a:xfrm>
            <a:off x="152400" y="274638"/>
            <a:ext cx="3429000" cy="4830762"/>
          </a:xfrm>
        </p:spPr>
        <p:txBody>
          <a:bodyPr/>
          <a:lstStyle/>
          <a:p>
            <a:pPr eaLnBrk="1" hangingPunct="1"/>
            <a:r>
              <a:rPr lang="en-US" altLang="en-US">
                <a:ea typeface="ＭＳ Ｐゴシック" panose="020B0600070205080204" pitchFamily="34" charset="-128"/>
              </a:rPr>
              <a:t>Freedom . . . </a:t>
            </a:r>
          </a:p>
        </p:txBody>
      </p:sp>
      <p:pic>
        <p:nvPicPr>
          <p:cNvPr id="35842" name="Picture 3">
            <a:extLst>
              <a:ext uri="{FF2B5EF4-FFF2-40B4-BE49-F238E27FC236}">
                <a16:creationId xmlns:a16="http://schemas.microsoft.com/office/drawing/2014/main" id="{CBB17FDA-92A9-4D79-BB40-69B6CC2222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4638"/>
            <a:ext cx="4800600"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a:extLst>
              <a:ext uri="{FF2B5EF4-FFF2-40B4-BE49-F238E27FC236}">
                <a16:creationId xmlns:a16="http://schemas.microsoft.com/office/drawing/2014/main" id="{867F691D-4A8B-4FE3-A780-4C2A090D9026}"/>
              </a:ext>
            </a:extLst>
          </p:cNvPr>
          <p:cNvSpPr txBox="1">
            <a:spLocks noChangeArrowheads="1"/>
          </p:cNvSpPr>
          <p:nvPr/>
        </p:nvSpPr>
        <p:spPr bwMode="auto">
          <a:xfrm flipH="1">
            <a:off x="152400" y="5257800"/>
            <a:ext cx="3733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Freedom from Want, </a:t>
            </a:r>
            <a:r>
              <a:rPr lang="en-US" altLang="en-US" sz="1800"/>
              <a:t>Oil on Canvas, Norman Rockwell, 1943, Norman Rockwell Museum, Stockbridge, MA</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20485" name="Slide Number Placeholder 1">
            <a:extLst>
              <a:ext uri="{FF2B5EF4-FFF2-40B4-BE49-F238E27FC236}">
                <a16:creationId xmlns:a16="http://schemas.microsoft.com/office/drawing/2014/main" id="{62E3344C-49C1-452C-A528-C1C0833FBF08}"/>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3E801718-C60A-45BA-A73A-DE94D194160E}" type="slidenum">
              <a:rPr lang="en-US" altLang="en-US" sz="1400">
                <a:latin typeface="Arial" panose="020B0604020202020204" pitchFamily="34" charset="0"/>
              </a:rPr>
              <a:pPr/>
              <a:t>9</a:t>
            </a:fld>
            <a:endParaRPr lang="en-US" altLang="en-US" sz="1400">
              <a:latin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2269</TotalTime>
  <Words>3721</Words>
  <Application>Microsoft Office PowerPoint</Application>
  <PresentationFormat>On-screen Show (4:3)</PresentationFormat>
  <Paragraphs>353</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Charlemagne Std</vt:lpstr>
      <vt:lpstr>ＭＳ Ｐゴシック</vt:lpstr>
      <vt:lpstr>Arial</vt:lpstr>
      <vt:lpstr>Calibri</vt:lpstr>
      <vt:lpstr>Times New Roman</vt:lpstr>
      <vt:lpstr>Informal Roman</vt:lpstr>
      <vt:lpstr>Wingdings</vt:lpstr>
      <vt:lpstr>Default Design</vt:lpstr>
      <vt:lpstr>NORMAN ROCKWELL’S FOUR FREEDOMS:  VISUALIZING THE RULEOF LAW</vt:lpstr>
      <vt:lpstr>THE RULE OF LAW</vt:lpstr>
      <vt:lpstr>"Great nations write their autobiographies in three manuscripts – the book of their deeds, the book of their words and the book of their art."                                                                       – John Ruskin </vt:lpstr>
      <vt:lpstr>PowerPoint Presentation</vt:lpstr>
      <vt:lpstr>Freedom . . . </vt:lpstr>
      <vt:lpstr>PowerPoint Presentation</vt:lpstr>
      <vt:lpstr>PowerPoint Presentation</vt:lpstr>
      <vt:lpstr>Freedom . . . </vt:lpstr>
      <vt:lpstr>Freedom . . . </vt:lpstr>
      <vt:lpstr>Freedom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of Lancaster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ORESTEIA</dc:title>
  <dc:creator>Tim Isaacs</dc:creator>
  <cp:lastModifiedBy>John Koehler</cp:lastModifiedBy>
  <cp:revision>181</cp:revision>
  <cp:lastPrinted>2012-08-03T17:32:16Z</cp:lastPrinted>
  <dcterms:created xsi:type="dcterms:W3CDTF">2011-05-05T16:21:01Z</dcterms:created>
  <dcterms:modified xsi:type="dcterms:W3CDTF">2020-05-12T00:57:28Z</dcterms:modified>
</cp:coreProperties>
</file>