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6" r:id="rId2"/>
    <p:sldId id="344" r:id="rId3"/>
    <p:sldId id="298" r:id="rId4"/>
    <p:sldId id="350" r:id="rId5"/>
    <p:sldId id="348" r:id="rId6"/>
    <p:sldId id="296" r:id="rId7"/>
    <p:sldId id="353" r:id="rId8"/>
    <p:sldId id="355" r:id="rId9"/>
    <p:sldId id="385" r:id="rId10"/>
    <p:sldId id="357" r:id="rId11"/>
    <p:sldId id="283" r:id="rId12"/>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harlemagne Std" pitchFamily="82"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harlemagne Std" pitchFamily="8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2E2E2"/>
    <a:srgbClr val="FFFF99"/>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9D2B3C0-7D5B-4765-80A3-E73B83D9524E}"/>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1" name="Rectangle 3">
            <a:extLst>
              <a:ext uri="{FF2B5EF4-FFF2-40B4-BE49-F238E27FC236}">
                <a16:creationId xmlns:a16="http://schemas.microsoft.com/office/drawing/2014/main" id="{66F2F67A-5375-46F7-9862-35EB9FC08A39}"/>
              </a:ext>
            </a:extLst>
          </p:cNvPr>
          <p:cNvSpPr>
            <a:spLocks noGrp="1" noChangeArrowheads="1"/>
          </p:cNvSpPr>
          <p:nvPr>
            <p:ph type="dt" sz="quarter"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48132" name="Rectangle 4">
            <a:extLst>
              <a:ext uri="{FF2B5EF4-FFF2-40B4-BE49-F238E27FC236}">
                <a16:creationId xmlns:a16="http://schemas.microsoft.com/office/drawing/2014/main" id="{D774B96C-7A8C-4F2A-808F-7938114DAB77}"/>
              </a:ext>
            </a:extLst>
          </p:cNvPr>
          <p:cNvSpPr>
            <a:spLocks noGrp="1" noChangeArrowheads="1"/>
          </p:cNvSpPr>
          <p:nvPr>
            <p:ph type="ftr" sz="quarter" idx="2"/>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48133" name="Rectangle 5">
            <a:extLst>
              <a:ext uri="{FF2B5EF4-FFF2-40B4-BE49-F238E27FC236}">
                <a16:creationId xmlns:a16="http://schemas.microsoft.com/office/drawing/2014/main" id="{E2ACDF91-0106-4435-A0DF-F3A00CB1ABAA}"/>
              </a:ext>
            </a:extLst>
          </p:cNvPr>
          <p:cNvSpPr>
            <a:spLocks noGrp="1" noChangeArrowheads="1"/>
          </p:cNvSpPr>
          <p:nvPr>
            <p:ph type="sldNum" sz="quarter" idx="3"/>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85" tIns="47242" rIns="94485" bIns="47242" numCol="1" anchor="b" anchorCtr="0" compatLnSpc="1">
            <a:prstTxWarp prst="textNoShape">
              <a:avLst/>
            </a:prstTxWarp>
          </a:bodyPr>
          <a:lstStyle>
            <a:lvl1pPr algn="r" eaLnBrk="1" hangingPunct="1">
              <a:defRPr sz="1200">
                <a:latin typeface="Arial" panose="020B0604020202020204" pitchFamily="34" charset="0"/>
              </a:defRPr>
            </a:lvl1pPr>
          </a:lstStyle>
          <a:p>
            <a:fld id="{5176FABE-E292-4ACC-89FA-FDF135565BB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B1EB9C-D91B-4502-87A8-548D1CB30363}"/>
              </a:ext>
            </a:extLst>
          </p:cNvPr>
          <p:cNvSpPr>
            <a:spLocks noGrp="1"/>
          </p:cNvSpPr>
          <p:nvPr>
            <p:ph type="hdr" sz="quarter"/>
          </p:nvPr>
        </p:nvSpPr>
        <p:spPr>
          <a:xfrm>
            <a:off x="0" y="0"/>
            <a:ext cx="3078163" cy="469900"/>
          </a:xfrm>
          <a:prstGeom prst="rect">
            <a:avLst/>
          </a:prstGeom>
        </p:spPr>
        <p:txBody>
          <a:bodyPr vert="horz" lIns="94485" tIns="47242" rIns="94485" bIns="47242" rtlCol="0"/>
          <a:lstStyle>
            <a:lvl1pPr algn="l" eaLnBrk="1" hangingPunct="1">
              <a:defRPr sz="1200">
                <a:latin typeface="Charlemagne Std" pitchFamily="82"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F37E70F0-1798-40DB-92CD-09304B83F4B0}"/>
              </a:ext>
            </a:extLst>
          </p:cNvPr>
          <p:cNvSpPr>
            <a:spLocks noGrp="1"/>
          </p:cNvSpPr>
          <p:nvPr>
            <p:ph type="dt" idx="1"/>
          </p:nvPr>
        </p:nvSpPr>
        <p:spPr>
          <a:xfrm>
            <a:off x="4022725" y="0"/>
            <a:ext cx="3078163" cy="469900"/>
          </a:xfrm>
          <a:prstGeom prst="rect">
            <a:avLst/>
          </a:prstGeom>
        </p:spPr>
        <p:txBody>
          <a:bodyPr vert="horz" wrap="square" lIns="94485" tIns="47242" rIns="94485" bIns="47242" numCol="1" anchor="t" anchorCtr="0" compatLnSpc="1">
            <a:prstTxWarp prst="textNoShape">
              <a:avLst/>
            </a:prstTxWarp>
          </a:bodyPr>
          <a:lstStyle>
            <a:lvl1pPr algn="r" eaLnBrk="1" hangingPunct="1">
              <a:defRPr sz="1200"/>
            </a:lvl1pPr>
          </a:lstStyle>
          <a:p>
            <a:fld id="{ECFC7835-5333-4576-9501-62C808486DA9}" type="datetimeFigureOut">
              <a:rPr lang="en-US" altLang="en-US"/>
              <a:pPr/>
              <a:t>5/11/2020</a:t>
            </a:fld>
            <a:endParaRPr lang="en-US" altLang="en-US"/>
          </a:p>
        </p:txBody>
      </p:sp>
      <p:sp>
        <p:nvSpPr>
          <p:cNvPr id="4" name="Slide Image Placeholder 3">
            <a:extLst>
              <a:ext uri="{FF2B5EF4-FFF2-40B4-BE49-F238E27FC236}">
                <a16:creationId xmlns:a16="http://schemas.microsoft.com/office/drawing/2014/main" id="{04C56949-1540-4C82-94AA-E2AF37854883}"/>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485" tIns="47242" rIns="94485" bIns="47242" rtlCol="0" anchor="ctr"/>
          <a:lstStyle/>
          <a:p>
            <a:pPr lvl="0"/>
            <a:endParaRPr lang="en-US" noProof="0" dirty="0"/>
          </a:p>
        </p:txBody>
      </p:sp>
      <p:sp>
        <p:nvSpPr>
          <p:cNvPr id="5" name="Notes Placeholder 4">
            <a:extLst>
              <a:ext uri="{FF2B5EF4-FFF2-40B4-BE49-F238E27FC236}">
                <a16:creationId xmlns:a16="http://schemas.microsoft.com/office/drawing/2014/main" id="{8F1F8FCB-0ED4-494E-84D8-379BF6592ABE}"/>
              </a:ext>
            </a:extLst>
          </p:cNvPr>
          <p:cNvSpPr>
            <a:spLocks noGrp="1"/>
          </p:cNvSpPr>
          <p:nvPr>
            <p:ph type="body" sz="quarter" idx="3"/>
          </p:nvPr>
        </p:nvSpPr>
        <p:spPr>
          <a:xfrm>
            <a:off x="709613" y="4459288"/>
            <a:ext cx="5683250" cy="4224337"/>
          </a:xfrm>
          <a:prstGeom prst="rect">
            <a:avLst/>
          </a:prstGeom>
        </p:spPr>
        <p:txBody>
          <a:bodyPr vert="horz" lIns="94485" tIns="47242" rIns="94485" bIns="472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24EEFDC-5661-42F6-A5D3-4EE2B3446068}"/>
              </a:ext>
            </a:extLst>
          </p:cNvPr>
          <p:cNvSpPr>
            <a:spLocks noGrp="1"/>
          </p:cNvSpPr>
          <p:nvPr>
            <p:ph type="ftr" sz="quarter" idx="4"/>
          </p:nvPr>
        </p:nvSpPr>
        <p:spPr>
          <a:xfrm>
            <a:off x="0" y="8916988"/>
            <a:ext cx="3078163" cy="469900"/>
          </a:xfrm>
          <a:prstGeom prst="rect">
            <a:avLst/>
          </a:prstGeom>
        </p:spPr>
        <p:txBody>
          <a:bodyPr vert="horz" lIns="94485" tIns="47242" rIns="94485" bIns="47242" rtlCol="0" anchor="b"/>
          <a:lstStyle>
            <a:lvl1pPr algn="l" eaLnBrk="1" hangingPunct="1">
              <a:defRPr sz="1200">
                <a:latin typeface="Charlemagne Std" pitchFamily="82"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7E5113B-25FA-456A-B7B9-0E3CF2C855E5}"/>
              </a:ext>
            </a:extLst>
          </p:cNvPr>
          <p:cNvSpPr>
            <a:spLocks noGrp="1"/>
          </p:cNvSpPr>
          <p:nvPr>
            <p:ph type="sldNum" sz="quarter" idx="5"/>
          </p:nvPr>
        </p:nvSpPr>
        <p:spPr>
          <a:xfrm>
            <a:off x="4022725" y="8916988"/>
            <a:ext cx="3078163" cy="469900"/>
          </a:xfrm>
          <a:prstGeom prst="rect">
            <a:avLst/>
          </a:prstGeom>
        </p:spPr>
        <p:txBody>
          <a:bodyPr vert="horz" wrap="square" lIns="94485" tIns="47242" rIns="94485" bIns="47242" numCol="1" anchor="b" anchorCtr="0" compatLnSpc="1">
            <a:prstTxWarp prst="textNoShape">
              <a:avLst/>
            </a:prstTxWarp>
          </a:bodyPr>
          <a:lstStyle>
            <a:lvl1pPr algn="r" eaLnBrk="1" hangingPunct="1">
              <a:defRPr sz="1200"/>
            </a:lvl1pPr>
          </a:lstStyle>
          <a:p>
            <a:fld id="{D370C31C-09F2-4FA5-9B44-5E813E55B60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C240EBB-3FF1-4637-A3A2-244655D54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4983EAD5-0BC3-4509-974B-1E554BFB4D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1732 - 1799</a:t>
            </a:r>
          </a:p>
        </p:txBody>
      </p:sp>
      <p:sp>
        <p:nvSpPr>
          <p:cNvPr id="20483" name="Slide Number Placeholder 3">
            <a:extLst>
              <a:ext uri="{FF2B5EF4-FFF2-40B4-BE49-F238E27FC236}">
                <a16:creationId xmlns:a16="http://schemas.microsoft.com/office/drawing/2014/main" id="{ACFF51AB-7BC7-4522-8DBE-5B8DB4C612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42E5FFB-9955-42F5-8756-B00ACCEC9E8F}"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85133CE-39B4-41B6-9BEC-88927FD9E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D381E96-92B3-4092-9043-FD2FCF02E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To Washington it is the rule of law that will protect the republic – the rule of law is the ark that will carry the nation through the storms, trials, and tribulations that it must face.</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Through this symbolism, Stuart goes beyond contemporary suggestions that Washington was the Moses of the American people – Stuart suggests that he was also an American Noah. </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And within the context of Washington’s observation in 1786 how this new “morn” has dawned – suggesting hope – yet a cloud was hanging over the nation, suggesting a degree of strife that may actually always be present that could undermine this republican experiment.  Again, the Ark – the rule of law – will help the nation survive this strife and these clouds.</a:t>
            </a:r>
          </a:p>
          <a:p>
            <a:pPr marL="228600" indent="-228600"/>
            <a:r>
              <a:rPr lang="en-US" altLang="en-US" b="1">
                <a:ea typeface="ＭＳ Ｐゴシック" panose="020B0600070205080204" pitchFamily="34" charset="-128"/>
              </a:rPr>
              <a:t>   </a:t>
            </a:r>
          </a:p>
          <a:p>
            <a:pPr marL="228600" indent="-228600"/>
            <a:r>
              <a:rPr lang="en-US" altLang="en-US" b="1">
                <a:ea typeface="ＭＳ Ｐゴシック" panose="020B0600070205080204" pitchFamily="34" charset="-128"/>
              </a:rPr>
              <a:t>NOTE TO TEACHER – an interesting discussion with students could center on other Biblical references to “arks” – for example, the use of Noah’s Ark can bring about the connotation of the Ark of the Covenant.  In both cases, with the Rainbow and the Ark and the 10 Commandments, housed in the Ark of the Covenant, God enters into a covenant with Noah and Moses respectively – and in essence, the Constitution is a covenant – thus through the concept of “arks,” you can explore with the students the idea of the rule of law as covenants contracts, compacts (The </a:t>
            </a:r>
            <a:r>
              <a:rPr lang="en-US" altLang="en-US" b="1" i="1">
                <a:ea typeface="ＭＳ Ｐゴシック" panose="020B0600070205080204" pitchFamily="34" charset="-128"/>
              </a:rPr>
              <a:t>Mayflower </a:t>
            </a:r>
            <a:r>
              <a:rPr lang="en-US" altLang="en-US" b="1">
                <a:ea typeface="ＭＳ Ｐゴシック" panose="020B0600070205080204" pitchFamily="34" charset="-128"/>
              </a:rPr>
              <a:t>Compact), and constitutions – in a word, “agreements” between citizens and government.  </a:t>
            </a:r>
          </a:p>
          <a:p>
            <a:pPr marL="228600" indent="-228600">
              <a:buFont typeface="Calibri" panose="020F0502020204030204" pitchFamily="34" charset="0"/>
              <a:buNone/>
            </a:pPr>
            <a:endParaRPr lang="en-US" altLang="en-US" b="1">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84C518B5-EEC5-41B7-8183-E40A6875CA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FBDDB40B-E317-464E-AC28-D1F7FCF1126F}"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5C82958-4306-4631-A3E2-B80B1983F9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EBDD9E0-DAC0-4B0D-BB83-A0B2915D5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5D030159-2C2F-4B7C-BDD2-8182EC2E6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5A059231-7BB8-471B-9C85-033AAEEFE9B6}" type="slidenum">
              <a:rPr lang="en-US" altLang="en-US" sz="1200"/>
              <a:pPr/>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72C94027-5131-4C2F-B691-073D23904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A4647604-454D-4868-BA1B-327B6B930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u="sng">
                <a:ea typeface="ＭＳ Ｐゴシック" panose="020B0600070205080204" pitchFamily="34" charset="-128"/>
              </a:rPr>
              <a:t>Began as a 16 year-old in 1748; lasted until ca. 1752</a:t>
            </a:r>
          </a:p>
          <a:p>
            <a:endParaRPr lang="en-US" altLang="en-US" sz="1400" b="1" u="sng">
              <a:ea typeface="ＭＳ Ｐゴシック" panose="020B0600070205080204" pitchFamily="34" charset="-128"/>
            </a:endParaRPr>
          </a:p>
          <a:p>
            <a:r>
              <a:rPr lang="en-US" altLang="en-US" sz="1400" b="1" u="sng">
                <a:ea typeface="ＭＳ Ｐゴシック" panose="020B0600070205080204" pitchFamily="34" charset="-128"/>
              </a:rPr>
              <a:t>THE PAINTING:</a:t>
            </a:r>
          </a:p>
          <a:p>
            <a:endParaRPr lang="en-US" altLang="en-US" sz="1400" b="1" u="sng">
              <a:ea typeface="ＭＳ Ｐゴシック" panose="020B0600070205080204" pitchFamily="34" charset="-128"/>
            </a:endParaRPr>
          </a:p>
          <a:p>
            <a:pPr>
              <a:buFontTx/>
              <a:buAutoNum type="arabicPeriod"/>
            </a:pPr>
            <a:r>
              <a:rPr lang="en-US" altLang="en-US" sz="1400" b="1">
                <a:ea typeface="ＭＳ Ｐゴシック" panose="020B0600070205080204" pitchFamily="34" charset="-128"/>
              </a:rPr>
              <a:t>  Although idealized, the painting depicts the rugged beauty that Washington came to admire as </a:t>
            </a:r>
            <a:r>
              <a:rPr lang="ja-JP" altLang="en-US" sz="1400" b="1">
                <a:ea typeface="ＭＳ Ｐゴシック" panose="020B0600070205080204" pitchFamily="34" charset="-128"/>
              </a:rPr>
              <a:t>“</a:t>
            </a:r>
            <a:r>
              <a:rPr lang="en-US" altLang="ja-JP" sz="1400" b="1">
                <a:ea typeface="ＭＳ Ｐゴシック" panose="020B0600070205080204" pitchFamily="34" charset="-128"/>
              </a:rPr>
              <a:t>providence</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favors</a:t>
            </a:r>
            <a:r>
              <a:rPr lang="ja-JP" altLang="en-US" sz="1400" b="1">
                <a:ea typeface="ＭＳ Ｐゴシック" panose="020B0600070205080204" pitchFamily="34" charset="-128"/>
              </a:rPr>
              <a:t>”</a:t>
            </a:r>
            <a:r>
              <a:rPr lang="en-US" altLang="ja-JP" sz="1400" b="1">
                <a:ea typeface="ＭＳ Ｐゴシック" panose="020B0600070205080204" pitchFamily="34" charset="-128"/>
              </a:rPr>
              <a:t> and American</a:t>
            </a:r>
            <a:r>
              <a:rPr lang="ja-JP" altLang="en-US" sz="1400" b="1">
                <a:ea typeface="ＭＳ Ｐゴシック" panose="020B0600070205080204" pitchFamily="34" charset="-128"/>
              </a:rPr>
              <a:t>’</a:t>
            </a:r>
            <a:r>
              <a:rPr lang="en-US" altLang="ja-JP" sz="1400" b="1">
                <a:ea typeface="ＭＳ Ｐゴシック" panose="020B0600070205080204" pitchFamily="34" charset="-128"/>
              </a:rPr>
              <a:t>s greatest asset:</a:t>
            </a:r>
          </a:p>
          <a:p>
            <a:pPr marL="684213" lvl="1" indent="-227013">
              <a:buFont typeface="Calibri" panose="020F0502020204030204" pitchFamily="34" charset="0"/>
              <a:buAutoNum type="alphaUcPeriod"/>
            </a:pPr>
            <a:r>
              <a:rPr lang="en-US" altLang="en-US" b="1">
                <a:ea typeface="ＭＳ Ｐゴシック" panose="020B0600070205080204" pitchFamily="34" charset="-128"/>
              </a:rPr>
              <a:t>"Would to God we may have wisdom enough to improve them [the favors of the backcountry].  I shall not rest contented 'till I have explored the Western Country, &amp; traversed those lines . . . which have given bounds to a New Empire.</a:t>
            </a:r>
            <a:r>
              <a:rPr lang="ja-JP" altLang="en-US" b="1">
                <a:ea typeface="ＭＳ Ｐゴシック" panose="020B0600070205080204" pitchFamily="34" charset="-128"/>
              </a:rPr>
              <a:t>“</a:t>
            </a:r>
            <a:r>
              <a:rPr lang="en-US" altLang="ja-JP" sz="1600" b="1">
                <a:ea typeface="ＭＳ Ｐゴシック" panose="020B0600070205080204" pitchFamily="34" charset="-128"/>
              </a:rPr>
              <a:t> (</a:t>
            </a:r>
            <a:r>
              <a:rPr lang="en-US" altLang="ja-JP" b="1">
                <a:ea typeface="ＭＳ Ｐゴシック" panose="020B0600070205080204" pitchFamily="34" charset="-128"/>
              </a:rPr>
              <a:t>George Washington to Chevalier de Chastellux, October 12, 1783)</a:t>
            </a:r>
          </a:p>
          <a:p>
            <a:pPr marL="684213" lvl="1" indent="-227013">
              <a:buFont typeface="Calibri" panose="020F0502020204030204" pitchFamily="34" charset="0"/>
              <a:buAutoNum type="alphaUcPeriod"/>
            </a:pPr>
            <a:r>
              <a:rPr lang="en-US" altLang="en-US" b="1">
                <a:ea typeface="ＭＳ Ｐゴシック" panose="020B0600070205080204" pitchFamily="34" charset="-128"/>
              </a:rPr>
              <a:t>His observations as a surveyor </a:t>
            </a:r>
            <a:r>
              <a:rPr lang="ja-JP" altLang="en-US" b="1">
                <a:ea typeface="ＭＳ Ｐゴシック" panose="020B0600070205080204" pitchFamily="34" charset="-128"/>
              </a:rPr>
              <a:t>“</a:t>
            </a:r>
            <a:r>
              <a:rPr lang="en-US" altLang="ja-JP" b="1">
                <a:ea typeface="ＭＳ Ｐゴシック" panose="020B0600070205080204" pitchFamily="34" charset="-128"/>
              </a:rPr>
              <a:t>strengthened and deepened his conviction that landownership was the most important factor of colonial development.</a:t>
            </a:r>
            <a:r>
              <a:rPr lang="ja-JP" altLang="en-US" b="1">
                <a:ea typeface="ＭＳ Ｐゴシック" panose="020B0600070205080204" pitchFamily="34" charset="-128"/>
              </a:rPr>
              <a:t>”</a:t>
            </a:r>
            <a:endParaRPr lang="en-US" altLang="ja-JP" b="1">
              <a:ea typeface="ＭＳ Ｐゴシック" panose="020B0600070205080204" pitchFamily="34" charset="-128"/>
            </a:endParaRPr>
          </a:p>
          <a:p>
            <a:pPr marL="684213" lvl="1" indent="-227013">
              <a:buFont typeface="Calibri" panose="020F0502020204030204" pitchFamily="34" charset="0"/>
              <a:buAutoNum type="alphaUcPeriod"/>
            </a:pPr>
            <a:endParaRPr lang="en-US" altLang="en-US">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Washington is depicted as a frontiersman, not the formally attired general/political leader we expect</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Note:  Native American, head bowed in the background:  Washington understood what white encroachment meant for the indigenous people, but he felt that they would eventually </a:t>
            </a:r>
            <a:r>
              <a:rPr lang="ja-JP" altLang="en-US" sz="1600" b="1">
                <a:ea typeface="ＭＳ Ｐゴシック" panose="020B0600070205080204" pitchFamily="34" charset="-128"/>
              </a:rPr>
              <a:t>“</a:t>
            </a:r>
            <a:r>
              <a:rPr lang="en-US" altLang="ja-JP" sz="1600" b="1">
                <a:ea typeface="ＭＳ Ｐゴシック" panose="020B0600070205080204" pitchFamily="34" charset="-128"/>
              </a:rPr>
              <a:t>consent to our occupying those lands.</a:t>
            </a:r>
            <a:r>
              <a:rPr lang="ja-JP" altLang="en-US" sz="1600" b="1">
                <a:ea typeface="ＭＳ Ｐゴシック" panose="020B0600070205080204" pitchFamily="34" charset="-128"/>
              </a:rPr>
              <a:t>”</a:t>
            </a:r>
            <a:r>
              <a:rPr lang="en-US" altLang="ja-JP" sz="1600" b="1">
                <a:ea typeface="ＭＳ Ｐゴシック" panose="020B0600070205080204" pitchFamily="34" charset="-128"/>
              </a:rPr>
              <a:t> (Letter to Wm. Crawford, September 1767)</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OF SURVEYING:</a:t>
            </a: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Although often self-taught, surveyors were among the best-educated men in the colony</a:t>
            </a: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Their extensive knowledge of the land, especially the frontier, equipped many surveyors with the tools needed to become successful and rich land speculators</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Importance of their unique role in opening the backcountry to settlement</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With the English and its ever-increasing governmental regulations facing them to the east, the western backcountry became the hope of new immigrants looking to create homes on property they owned</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 requirement for </a:t>
            </a:r>
            <a:r>
              <a:rPr lang="ja-JP" altLang="en-US" sz="1600" b="1">
                <a:ea typeface="ＭＳ Ｐゴシック" panose="020B0600070205080204" pitchFamily="34" charset="-128"/>
              </a:rPr>
              <a:t>“</a:t>
            </a:r>
            <a:r>
              <a:rPr lang="en-US" altLang="ja-JP" sz="1600" b="1">
                <a:ea typeface="ＭＳ Ｐゴシック" panose="020B0600070205080204" pitchFamily="34" charset="-128"/>
              </a:rPr>
              <a:t>just and true</a:t>
            </a:r>
            <a:r>
              <a:rPr lang="ja-JP" altLang="en-US" sz="1600" b="1">
                <a:ea typeface="ＭＳ Ｐゴシック" panose="020B0600070205080204" pitchFamily="34" charset="-128"/>
              </a:rPr>
              <a:t>”</a:t>
            </a:r>
            <a:r>
              <a:rPr lang="en-US" altLang="ja-JP" sz="1600" b="1">
                <a:ea typeface="ＭＳ Ｐゴシック" panose="020B0600070205080204" pitchFamily="34" charset="-128"/>
              </a:rPr>
              <a:t> surveys guaranteed equal treatment for those seeking to purchase western lands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With legally recognized ownership came the guarantee of personal property rights</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Their practical knowledge of the land and political acumen fostered large land companies and individual entrepreneurs to invest in the development of the backcountry lands – stakeout new towns, etc.  </a:t>
            </a:r>
          </a:p>
          <a:p>
            <a:pPr marL="1255713" lvl="2" indent="-341313"/>
            <a:endParaRPr lang="en-US" altLang="en-US" sz="1600" b="1">
              <a:ea typeface="ＭＳ Ｐゴシック" panose="020B0600070205080204" pitchFamily="34" charset="-128"/>
            </a:endParaRPr>
          </a:p>
          <a:p>
            <a:pPr marL="1255713" lvl="2" indent="-341313"/>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OF THE FRONTIER:</a:t>
            </a:r>
          </a:p>
          <a:p>
            <a:pPr>
              <a:buFont typeface="Calibri" panose="020F0502020204030204" pitchFamily="34" charset="0"/>
              <a:buAutoNum type="arabicPeriod"/>
            </a:pPr>
            <a:r>
              <a:rPr lang="en-US" altLang="en-US" sz="1600" b="1">
                <a:ea typeface="ＭＳ Ｐゴシック" panose="020B0600070205080204" pitchFamily="34" charset="-128"/>
              </a:rPr>
              <a:t>Promise of social and financial success</a:t>
            </a:r>
          </a:p>
          <a:p>
            <a:pPr>
              <a:buFont typeface="Calibri" panose="020F0502020204030204" pitchFamily="34" charset="0"/>
              <a:buAutoNum type="arabicPeriod"/>
            </a:pPr>
            <a:r>
              <a:rPr lang="en-US" altLang="en-US" sz="1600" b="1">
                <a:ea typeface="ＭＳ Ｐゴシック" panose="020B0600070205080204" pitchFamily="34" charset="-128"/>
              </a:rPr>
              <a:t>Advances in personal property rights</a:t>
            </a:r>
          </a:p>
          <a:p>
            <a:pPr>
              <a:buFont typeface="Calibri" panose="020F0502020204030204" pitchFamily="34" charset="0"/>
              <a:buAutoNum type="arabicPeriod"/>
            </a:pPr>
            <a:r>
              <a:rPr lang="en-US" altLang="en-US" sz="1600" b="1">
                <a:ea typeface="ＭＳ Ｐゴシック" panose="020B0600070205080204" pitchFamily="34" charset="-128"/>
              </a:rPr>
              <a:t>Expansion of the soon-to-be new nation</a:t>
            </a:r>
          </a:p>
          <a:p>
            <a:pPr>
              <a:buFont typeface="Calibri" panose="020F0502020204030204" pitchFamily="34" charset="0"/>
              <a:buAutoNum type="arabicPeriod"/>
            </a:pPr>
            <a:r>
              <a:rPr lang="en-US" altLang="en-US" sz="1600" b="1">
                <a:ea typeface="ＭＳ Ｐゴシック" panose="020B0600070205080204" pitchFamily="34" charset="-128"/>
              </a:rPr>
              <a:t>Security – French and Indian War</a:t>
            </a:r>
          </a:p>
          <a:p>
            <a:pPr>
              <a:buFont typeface="Calibri" panose="020F0502020204030204" pitchFamily="34" charset="0"/>
              <a:buAutoNum type="arabicPeriod"/>
            </a:pPr>
            <a:r>
              <a:rPr lang="en-US" altLang="en-US" sz="1600" b="1">
                <a:ea typeface="ＭＳ Ｐゴシック" panose="020B0600070205080204" pitchFamily="34" charset="-128"/>
              </a:rPr>
              <a:t>Natural beauty and wealth of natural resources</a:t>
            </a:r>
          </a:p>
          <a:p>
            <a:pPr marL="684213" lvl="1" indent="-227013">
              <a:buFont typeface="Calibri" panose="020F0502020204030204" pitchFamily="34" charset="0"/>
              <a:buAutoNum type="alphaUcPeriod"/>
            </a:pPr>
            <a:endParaRPr lang="en-US" altLang="en-US" sz="1600" b="1">
              <a:ea typeface="ＭＳ Ｐゴシック" panose="020B0600070205080204" pitchFamily="34" charset="-128"/>
            </a:endParaRPr>
          </a:p>
          <a:p>
            <a:pPr>
              <a:buFont typeface="+mj-lt"/>
              <a:buNone/>
            </a:pPr>
            <a:r>
              <a:rPr lang="en-US" altLang="en-US" sz="1600" b="1" u="sng">
                <a:ea typeface="ＭＳ Ｐゴシック" panose="020B0600070205080204" pitchFamily="34" charset="-128"/>
              </a:rPr>
              <a:t>IMPORTANCE TO WASHINGTON’S VISION</a:t>
            </a: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Washington</a:t>
            </a:r>
            <a:r>
              <a:rPr lang="ja-JP" altLang="en-US" sz="1600" b="1">
                <a:ea typeface="ＭＳ Ｐゴシック" panose="020B0600070205080204" pitchFamily="34" charset="-128"/>
              </a:rPr>
              <a:t>’</a:t>
            </a:r>
            <a:r>
              <a:rPr lang="en-US" altLang="ja-JP" sz="1600" b="1">
                <a:ea typeface="ＭＳ Ｐゴシック" panose="020B0600070205080204" pitchFamily="34" charset="-128"/>
              </a:rPr>
              <a:t>s years as a surveyor and his experiences in the backcountry as a young man had a lasting influence on the future soldier, land speculator, farmer, army  commander, political leader, and president</a:t>
            </a:r>
          </a:p>
          <a:p>
            <a:pPr>
              <a:buFont typeface="Calibri" panose="020F0502020204030204" pitchFamily="34" charset="0"/>
              <a:buAutoNum type="arabicPeriod"/>
            </a:pPr>
            <a:endParaRPr lang="en-US" altLang="ja-JP"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Enabled him to see the harsh living conditions of the settlers struggling to become landowners</a:t>
            </a:r>
          </a:p>
          <a:p>
            <a:pPr marL="684213" lvl="1" indent="-227013">
              <a:buFont typeface="+mj-lt"/>
              <a:buNone/>
            </a:pPr>
            <a:r>
              <a:rPr lang="en-US" altLang="en-US" sz="1600" b="1">
                <a:ea typeface="ＭＳ Ｐゴシック" panose="020B0600070205080204" pitchFamily="34" charset="-128"/>
              </a:rPr>
              <a:t>A.  Story of night spent with settler family:  slept on straw pallet with one</a:t>
            </a:r>
            <a:r>
              <a:rPr lang="en-US" altLang="en-US">
                <a:ea typeface="ＭＳ Ｐゴシック" panose="020B0600070205080204" pitchFamily="34" charset="-128"/>
              </a:rPr>
              <a:t> </a:t>
            </a:r>
            <a:r>
              <a:rPr lang="ja-JP" altLang="en-US" b="1">
                <a:ea typeface="ＭＳ Ｐゴシック" panose="020B0600070205080204" pitchFamily="34" charset="-128"/>
              </a:rPr>
              <a:t>“</a:t>
            </a:r>
            <a:r>
              <a:rPr lang="en-US" altLang="ja-JP" b="1">
                <a:ea typeface="ＭＳ Ｐゴシック" panose="020B0600070205080204" pitchFamily="34" charset="-128"/>
              </a:rPr>
              <a:t>blanket with double its Weight of Vermin such as Lice Fleas and I was glad to get up (as soon as the   Light was carried from us) I put on my Cloths and Lay as my Companions.</a:t>
            </a:r>
            <a:r>
              <a:rPr lang="ja-JP" altLang="en-US" b="1">
                <a:ea typeface="ＭＳ Ｐゴシック" panose="020B0600070205080204" pitchFamily="34" charset="-128"/>
              </a:rPr>
              <a:t>”</a:t>
            </a:r>
            <a:r>
              <a:rPr lang="en-US" altLang="ja-JP" b="1">
                <a:ea typeface="ＭＳ Ｐゴシック" panose="020B0600070205080204" pitchFamily="34" charset="-128"/>
              </a:rPr>
              <a:t> (George Washington, ca. 1749-50?)</a:t>
            </a:r>
          </a:p>
          <a:p>
            <a:pPr marL="684213" lvl="1" indent="-227013">
              <a:buFont typeface="Calibri" panose="020F0502020204030204" pitchFamily="34" charset="0"/>
              <a:buNone/>
            </a:pPr>
            <a:r>
              <a:rPr lang="en-US" altLang="en-US" b="1">
                <a:ea typeface="ＭＳ Ｐゴシック" panose="020B0600070205080204" pitchFamily="34" charset="-128"/>
              </a:rPr>
              <a:t>B.  Exposed him to the ever-present dangers and hardships of the scattered settlers forced to live by their own resourcefulness and self-reliance – nurtured a deep respect for those hardy people and the part they played in the development of the country (similar to his attitude toward the soldiers he would command during the Revolutionary War) </a:t>
            </a:r>
            <a:endParaRPr lang="en-US" altLang="ja-JP" sz="1600" b="1">
              <a:ea typeface="ＭＳ Ｐゴシック" panose="020B0600070205080204" pitchFamily="34" charset="-128"/>
            </a:endParaRPr>
          </a:p>
          <a:p>
            <a:pPr>
              <a:buFont typeface="Calibri" panose="020F0502020204030204" pitchFamily="34" charset="0"/>
              <a:buAutoNum type="arabicPeriod"/>
            </a:pPr>
            <a:endParaRPr lang="en-US" altLang="en-US" sz="1600" b="1">
              <a:ea typeface="ＭＳ Ｐゴシック" panose="020B0600070205080204" pitchFamily="34" charset="-128"/>
            </a:endParaRPr>
          </a:p>
          <a:p>
            <a:pPr>
              <a:buFont typeface="Calibri" panose="020F0502020204030204" pitchFamily="34" charset="0"/>
              <a:buAutoNum type="arabicPeriod"/>
            </a:pPr>
            <a:r>
              <a:rPr lang="en-US" altLang="en-US" sz="1600" b="1">
                <a:ea typeface="ＭＳ Ｐゴシック" panose="020B0600070205080204" pitchFamily="34" charset="-128"/>
              </a:rPr>
              <a:t> His years on the frontier established a reputation for: </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Fairness, justice, and dependability (principles inherent in the rule of law)</a:t>
            </a:r>
          </a:p>
          <a:p>
            <a:pPr marL="684213" lvl="1" indent="-227013">
              <a:buFont typeface="Calibri" panose="020F0502020204030204" pitchFamily="34" charset="0"/>
              <a:buAutoNum type="alphaUcPeriod"/>
            </a:pPr>
            <a:r>
              <a:rPr lang="en-US" altLang="en-US" sz="1600" b="1">
                <a:ea typeface="ＭＳ Ｐゴシック" panose="020B0600070205080204" pitchFamily="34" charset="-128"/>
              </a:rPr>
              <a:t>Respect for and promotion of personal property rights ( another embedded principle of the rule of law)</a:t>
            </a:r>
          </a:p>
          <a:p>
            <a:pPr>
              <a:buFont typeface="Calibri" panose="020F0502020204030204" pitchFamily="34" charset="0"/>
              <a:buNone/>
            </a:pPr>
            <a:endParaRPr lang="en-US" altLang="en-US" sz="1600" b="1">
              <a:ea typeface="ＭＳ Ｐゴシック" panose="020B0600070205080204" pitchFamily="34" charset="-128"/>
            </a:endParaRPr>
          </a:p>
          <a:p>
            <a:pPr>
              <a:buFont typeface="Calibri" panose="020F0502020204030204" pitchFamily="34" charset="0"/>
              <a:buNone/>
            </a:pPr>
            <a:r>
              <a:rPr lang="en-US" altLang="en-US" b="1">
                <a:ea typeface="ＭＳ Ｐゴシック" panose="020B0600070205080204" pitchFamily="34" charset="-128"/>
              </a:rPr>
              <a:t>4. Rounded out his character, heightened his realistic objectives, and reflected his attention to detail (qualities he needed as President of the Constitutional Convention and later as the nation’s first president)</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None/>
            </a:pPr>
            <a:endParaRPr lang="en-US" altLang="en-US" sz="1600" b="1">
              <a:ea typeface="ＭＳ Ｐゴシック" panose="020B0600070205080204" pitchFamily="34" charset="-128"/>
            </a:endParaRP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a:buFont typeface="+mj-lt"/>
              <a:buNone/>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a:buFont typeface="Calibri" panose="020F0502020204030204" pitchFamily="34" charset="0"/>
              <a:buAutoNum type="arabicPeriod"/>
            </a:pPr>
            <a:endParaRPr lang="en-US" altLang="en-US" sz="1600" b="1" u="sng">
              <a:ea typeface="ＭＳ Ｐゴシック" panose="020B0600070205080204" pitchFamily="34" charset="-128"/>
            </a:endParaRPr>
          </a:p>
          <a:p>
            <a:pPr marL="684213" lvl="1" indent="-227013">
              <a:buFont typeface="Calibri" panose="020F0502020204030204" pitchFamily="34" charset="0"/>
              <a:buAutoNum type="arabicPeriod"/>
            </a:pPr>
            <a:endParaRPr lang="en-US" altLang="en-US" sz="1600" b="1">
              <a:ea typeface="ＭＳ Ｐゴシック" panose="020B0600070205080204" pitchFamily="34" charset="-128"/>
            </a:endParaRPr>
          </a:p>
          <a:p>
            <a:pPr marL="684213" lvl="1" indent="-227013">
              <a:buFont typeface="Calibri" panose="020F0502020204030204" pitchFamily="34" charset="0"/>
              <a:buAutoNum type="arabicPeriod"/>
            </a:pPr>
            <a:endParaRPr lang="en-US" altLang="en-US" sz="1400" b="1">
              <a:ea typeface="ＭＳ Ｐゴシック" panose="020B0600070205080204" pitchFamily="34" charset="-128"/>
            </a:endParaRPr>
          </a:p>
          <a:p>
            <a:endParaRPr lang="en-US" altLang="en-US" sz="1400" b="1" i="1" u="sng">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101F3DE3-1DD3-49B5-9733-24D10C4C09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96F34E3-F321-43F7-BEFA-598B447C1F4C}"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787E9D3-4006-4A34-9EBF-0541F678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DDEF8CC-316B-4E64-BDB8-A800CD39C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British officer from 1753 to 1759</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Just as the frontier helped Washington enter public service, acquire land, and shape his views on property, it also allowed him access to the ability to make a name for himself as a military leader</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Washington proved himself, as depicted here, when Braddock and Washington were ambushed along the Monongahela and Braddock was killed.  Washington took command and helped lead a successful retreat, gaining him a strong reputation in Williamsburg, Va’s colonial capital!</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Over 500 British troops died – over 400 were wounded – Washington lost two mounts and his coat was riddled with bullet holes</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Even hardened British veterans were impressed with Washington’s leadership and coolness under fire </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7A475B39-9761-4B55-88D0-A569F0F1A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40CF90A6-584B-4052-ABC7-5446A882842A}"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E768B23-A1AC-4BBC-AC7C-4527768334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F882C29B-6482-4B94-B62A-30B6E9643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US" altLang="en-US" b="1">
                <a:ea typeface="ＭＳ Ｐゴシック" panose="020B0600070205080204" pitchFamily="34" charset="-128"/>
              </a:rPr>
              <a:t>1775-1783:  Washington’s French and Indian War experience helped him grow as a military commander, with several important lessons learned that helped him find success during the Revolution:</a:t>
            </a:r>
          </a:p>
          <a:p>
            <a:pPr lvl="1">
              <a:buFont typeface="+mj-lt"/>
              <a:buNone/>
            </a:pPr>
            <a:endParaRPr lang="en-US" altLang="en-US" b="1">
              <a:ea typeface="ＭＳ Ｐゴシック" panose="020B0600070205080204" pitchFamily="34" charset="-128"/>
            </a:endParaRPr>
          </a:p>
          <a:p>
            <a:pPr lvl="1">
              <a:buFont typeface="Calibri" panose="020F0502020204030204" pitchFamily="34" charset="0"/>
              <a:buAutoNum type="alphaUcPeriod"/>
            </a:pPr>
            <a:r>
              <a:rPr lang="en-US" altLang="en-US" b="1">
                <a:ea typeface="ＭＳ Ｐゴシック" panose="020B0600070205080204" pitchFamily="34" charset="-128"/>
              </a:rPr>
              <a:t>Not to act in haste – not always prudent to fight – embraced Fabian tactics</a:t>
            </a:r>
          </a:p>
          <a:p>
            <a:pPr lvl="1">
              <a:buFont typeface="Calibri" panose="020F0502020204030204" pitchFamily="34" charset="0"/>
              <a:buAutoNum type="alphaUcPeriod"/>
            </a:pPr>
            <a:r>
              <a:rPr lang="en-US" altLang="en-US" b="1">
                <a:ea typeface="ＭＳ Ｐゴシック" panose="020B0600070205080204" pitchFamily="34" charset="-128"/>
              </a:rPr>
              <a:t>Work better  with civil authorities – he learned from his arguments with Dinwiddie that it was not always best to be so straightforward with civil authority – he needed to work with Congress</a:t>
            </a:r>
          </a:p>
          <a:p>
            <a:pPr lvl="1">
              <a:buFont typeface="Calibri" panose="020F0502020204030204" pitchFamily="34" charset="0"/>
              <a:buAutoNum type="alphaUcPeriod"/>
            </a:pPr>
            <a:r>
              <a:rPr lang="en-US" altLang="en-US" b="1">
                <a:ea typeface="ＭＳ Ｐゴシック" panose="020B0600070205080204" pitchFamily="34" charset="-128"/>
              </a:rPr>
              <a:t>“Act” more like a commander – be with his troops, not leading from afar.  Banned wine from his table – only visited Mt. Vernon six years after taking command and that was on his way to Yorktown</a:t>
            </a:r>
          </a:p>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As for the painting:</a:t>
            </a:r>
          </a:p>
          <a:p>
            <a:pPr lvl="1">
              <a:buFont typeface="Calibri" panose="020F0502020204030204" pitchFamily="34" charset="0"/>
              <a:buAutoNum type="alphaUcPeriod"/>
            </a:pPr>
            <a:r>
              <a:rPr lang="en-US" altLang="en-US" b="1">
                <a:ea typeface="ＭＳ Ｐゴシック" panose="020B0600070205080204" pitchFamily="34" charset="-128"/>
              </a:rPr>
              <a:t>Peale’s “casual” depiction of his subject allows Washington to become more of a “common man” and less the “mythic” hero he would become </a:t>
            </a:r>
          </a:p>
          <a:p>
            <a:pPr lvl="1">
              <a:buFont typeface="Calibri" panose="020F0502020204030204" pitchFamily="34" charset="0"/>
              <a:buAutoNum type="alphaUcPeriod"/>
            </a:pPr>
            <a:r>
              <a:rPr lang="en-US" altLang="en-US" b="1">
                <a:ea typeface="ＭＳ Ｐゴシック" panose="020B0600070205080204" pitchFamily="34" charset="-128"/>
              </a:rPr>
              <a:t>Peale, along with other artists of his day, believed gazing at models of republican virtue would help viewers become more virtuous themselves </a:t>
            </a:r>
          </a:p>
          <a:p>
            <a:pPr lvl="1">
              <a:buFont typeface="Calibri" panose="020F0502020204030204" pitchFamily="34" charset="0"/>
              <a:buAutoNum type="alphaUcPeriod"/>
            </a:pPr>
            <a:r>
              <a:rPr lang="en-US" altLang="en-US" b="1">
                <a:ea typeface="ＭＳ Ｐゴシック" panose="020B0600070205080204" pitchFamily="34" charset="-128"/>
              </a:rPr>
              <a:t>Within this portrait we find an icon of republican virtue, who, building on prior experiences along the Virginia backcountry, is able to do the impossible – defeat a major super power AND, in true republican spirit, give up command and power to return to life as a civilian and citizen. </a:t>
            </a:r>
          </a:p>
          <a:p>
            <a:pPr lvl="1">
              <a:buFont typeface="Calibri" panose="020F0502020204030204" pitchFamily="34" charset="0"/>
              <a:buAutoNum type="alphaUcPeriod"/>
            </a:pPr>
            <a:endParaRPr lang="en-US" altLang="en-US" b="1">
              <a:ea typeface="ＭＳ Ｐゴシック" panose="020B0600070205080204" pitchFamily="34" charset="-128"/>
            </a:endParaRPr>
          </a:p>
          <a:p>
            <a:pPr lvl="1">
              <a:buFont typeface="Calibri" panose="020F0502020204030204" pitchFamily="34" charset="0"/>
              <a:buAutoNum type="alphaUcPeriod"/>
            </a:pPr>
            <a:endParaRPr lang="en-US" altLang="en-US" b="1">
              <a:ea typeface="ＭＳ Ｐゴシック" panose="020B0600070205080204" pitchFamily="34" charset="-128"/>
            </a:endParaRPr>
          </a:p>
          <a:p>
            <a:pPr lvl="1">
              <a:buFont typeface="Calibri" panose="020F0502020204030204" pitchFamily="34" charset="0"/>
              <a:buNone/>
            </a:pPr>
            <a:endParaRPr lang="en-US" altLang="en-US" b="1">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F4291F79-231B-4A69-B294-98339B9F5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0F8B506E-ED3B-45F9-932B-A833410CCE3F}"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80B9CE22-C414-459B-AB2E-1126A8A98A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E3F55E5C-2DE1-4E78-9F34-95B2E8E5CF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Retired his position as Commander of the Continental Army in 1783</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Notice Washington’s relaxed yet confident demeanor as he stands, walking stick in hand, looking into the distance as if surveying his property.</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Difficult to see in this photo is the missing button at the bottom of his vest, suggesting yet again an informal air – he is the American common man, a farmer. </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He rests on a fasces, a bundle of rods with a projecting ax blade used as a symbol of republican authority in ancient Rome – suggesting the new nation’s democratic republican system of government in which citizens elect their government officials, like George Washington.</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Behind and resting against the fasces is a plow, symbol of his life as a gentleman farmer, again suggesting Washington’s role as a common citizen willing to serve his country.</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Active and innovative farmer:  Honorary member of the Philadelphia Society for the Promotion of Agriculture and the English Board of Agriculture</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Described as “a knowing farmer, who, Midas like, can convert everything he touches into manure, as the first transmutation towards gold.”</a:t>
            </a:r>
          </a:p>
          <a:p>
            <a:pPr marL="692150" lvl="1" indent="-230188">
              <a:spcBef>
                <a:spcPct val="0"/>
              </a:spcBef>
              <a:buFont typeface="Calibri" panose="020F0502020204030204" pitchFamily="34" charset="0"/>
              <a:buAutoNum type="alphaUcPeriod"/>
            </a:pPr>
            <a:r>
              <a:rPr lang="en-US" altLang="en-US" b="1">
                <a:ea typeface="ＭＳ Ｐゴシック" panose="020B0600070205080204" pitchFamily="34" charset="-128"/>
              </a:rPr>
              <a:t>Agriculture’s importance to the young nation:  “…in the present state of America, our welfare and prosperity depend upon the cultivation of our lands and turning the produce of them to the best advantage.”  (Letter to Samuel Chamberline, 1788)</a:t>
            </a:r>
          </a:p>
          <a:p>
            <a:pPr marL="692150" lvl="1" indent="-230188">
              <a:spcBef>
                <a:spcPct val="0"/>
              </a:spcBef>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Across the fasces hangs his sword, a symbol of his willingness to leave his life as gentleman farmer and take up arms as a citizen soldier to defend his republican ideals of the right to property ownership, freedom and liberty.  </a:t>
            </a:r>
          </a:p>
          <a:p>
            <a:pPr marL="230188" indent="-230188">
              <a:spcBef>
                <a:spcPct val="0"/>
              </a:spcBef>
              <a:buFont typeface="Calibri" panose="020F0502020204030204" pitchFamily="34" charset="0"/>
              <a:buAutoNum type="arabicPeriod"/>
            </a:pPr>
            <a:endParaRPr lang="en-US" altLang="en-US" b="1">
              <a:ea typeface="ＭＳ Ｐゴシック" panose="020B0600070205080204" pitchFamily="34" charset="-128"/>
            </a:endParaRPr>
          </a:p>
          <a:p>
            <a:pPr marL="230188" indent="-230188">
              <a:spcBef>
                <a:spcPct val="0"/>
              </a:spcBef>
              <a:buFont typeface="Calibri" panose="020F0502020204030204" pitchFamily="34" charset="0"/>
              <a:buAutoNum type="arabicPeriod"/>
            </a:pPr>
            <a:r>
              <a:rPr lang="en-US" altLang="en-US" b="1">
                <a:ea typeface="ＭＳ Ｐゴシック" panose="020B0600070205080204" pitchFamily="34" charset="-128"/>
              </a:rPr>
              <a:t>The American Cincinnatus:  Explain classical allusion to Roman statesman/soldier Cincinnatus</a:t>
            </a:r>
          </a:p>
          <a:p>
            <a:pPr marL="230188" indent="-230188">
              <a:spcBef>
                <a:spcPct val="0"/>
              </a:spcBef>
            </a:pPr>
            <a:endParaRPr lang="en-US" altLang="en-US" b="1">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A8C5D990-FA97-4F5D-9019-502729712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49BAACF-2534-4771-B3C0-23A4A1ED21A1}"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84DD92AA-FA6A-4B72-9008-DEC6B2AF0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4C455EF3-E1D6-4D67-8671-A3F76E2A5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However, Washington will not play the role of private citizen for long as a constitutional crisis will bring about his involvement in a second American Revolution – a bloodless revolution that will go beyond its authorized scope and not amend the Articles of Confederation but replace this first attempt at self-government with a new Constitution. </a:t>
            </a:r>
          </a:p>
          <a:p>
            <a:endParaRPr lang="en-US" altLang="en-US">
              <a:ea typeface="ＭＳ Ｐゴシック" panose="020B0600070205080204" pitchFamily="34" charset="-128"/>
            </a:endParaRPr>
          </a:p>
          <a:p>
            <a:r>
              <a:rPr lang="en-US" altLang="en-US" b="1">
                <a:ea typeface="ＭＳ Ｐゴシック" panose="020B0600070205080204" pitchFamily="34" charset="-128"/>
              </a:rPr>
              <a:t>Washington serves as the president of the Constitutional Convention:</a:t>
            </a:r>
          </a:p>
          <a:p>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1787 he is urged out of retirement by his friend James Madison, who brought him “a wheel barrow” full of books on government and political philosophy to prepare him for the Constitutional Convention</a:t>
            </a:r>
          </a:p>
          <a:p>
            <a:r>
              <a:rPr lang="en-US" altLang="en-US" b="1">
                <a:ea typeface="ＭＳ Ｐゴシック" panose="020B0600070205080204" pitchFamily="34" charset="-128"/>
              </a:rPr>
              <a:t> </a:t>
            </a:r>
          </a:p>
          <a:p>
            <a:pPr>
              <a:buFont typeface="Wingdings" panose="05000000000000000000" pitchFamily="2" charset="2"/>
              <a:buChar char="Ø"/>
            </a:pPr>
            <a:r>
              <a:rPr lang="en-US" altLang="en-US" b="1">
                <a:ea typeface="ＭＳ Ｐゴシック" panose="020B0600070205080204" pitchFamily="34" charset="-128"/>
              </a:rPr>
              <a:t>While pictured here above all of the other delegates, Washington played a more supportive role at the convention – his presence gave the convention validation and credibility</a:t>
            </a:r>
          </a:p>
          <a:p>
            <a:pPr>
              <a:buFont typeface="Wingdings" panose="05000000000000000000" pitchFamily="2" charset="2"/>
              <a:buChar char="Ø"/>
            </a:pPr>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Washington would become one of the strongest advocates for a strong federal government, while Jefferson would advocate for limited federal power and a states-rights model</a:t>
            </a:r>
          </a:p>
          <a:p>
            <a:pPr>
              <a:buFont typeface="Wingdings" panose="05000000000000000000" pitchFamily="2" charset="2"/>
              <a:buChar char="Ø"/>
            </a:pPr>
            <a:endParaRPr lang="en-US" altLang="en-US" b="1">
              <a:ea typeface="ＭＳ Ｐゴシック" panose="020B0600070205080204" pitchFamily="34" charset="-128"/>
            </a:endParaRPr>
          </a:p>
          <a:p>
            <a:pPr marL="628650" lvl="1" indent="-171450">
              <a:buFontTx/>
              <a:buChar char="•"/>
            </a:pPr>
            <a:r>
              <a:rPr lang="en-US" altLang="en-US" b="1">
                <a:ea typeface="ＭＳ Ｐゴシック" panose="020B0600070205080204" pitchFamily="34" charset="-128"/>
              </a:rPr>
              <a:t>This difference of opinion became the tension that has been at the heart of our political system to the present</a:t>
            </a:r>
          </a:p>
          <a:p>
            <a:pPr marL="628650" lvl="1" indent="-171450">
              <a:buFontTx/>
              <a:buChar char="•"/>
            </a:pPr>
            <a:r>
              <a:rPr lang="en-US" altLang="en-US" b="1">
                <a:ea typeface="ＭＳ Ｐゴシック" panose="020B0600070205080204" pitchFamily="34" charset="-128"/>
              </a:rPr>
              <a:t>Washington recognized in his own time that this tension might end in civil war; he was prescient in his conclusion</a:t>
            </a:r>
          </a:p>
          <a:p>
            <a:pPr marL="628650" lvl="1" indent="-171450">
              <a:buFontTx/>
              <a:buChar char="•"/>
            </a:pPr>
            <a:r>
              <a:rPr lang="en-US" altLang="en-US" b="1">
                <a:ea typeface="ＭＳ Ｐゴシック" panose="020B0600070205080204" pitchFamily="34" charset="-128"/>
              </a:rPr>
              <a:t>The struggle continues today as we hear voices calling for less federal government intrusion in our lives, and other voices asking the federal government to do more to help those unable to help themselves and to enact regulations to protect the common good (the environment, health care, financial regulations, regulations of trade and commerce)</a:t>
            </a:r>
          </a:p>
          <a:p>
            <a:pPr marL="628650" lvl="1" indent="-171450"/>
            <a:endParaRPr lang="en-US" altLang="en-US" b="1">
              <a:ea typeface="ＭＳ Ｐゴシック" panose="020B0600070205080204" pitchFamily="34" charset="-128"/>
            </a:endParaRPr>
          </a:p>
          <a:p>
            <a:pPr>
              <a:buFont typeface="Wingdings" panose="05000000000000000000" pitchFamily="2" charset="2"/>
              <a:buChar char="Ø"/>
            </a:pPr>
            <a:r>
              <a:rPr lang="en-US" altLang="en-US" b="1">
                <a:ea typeface="ＭＳ Ｐゴシック" panose="020B0600070205080204" pitchFamily="34" charset="-128"/>
              </a:rPr>
              <a:t>The tension also reflects an evolutionary tension within the ROL:  the tension between formalist theories (legal positivists) and substantive theories (natural law)</a:t>
            </a:r>
          </a:p>
          <a:p>
            <a:pPr>
              <a:buFont typeface="Wingdings" panose="05000000000000000000" pitchFamily="2" charset="2"/>
              <a:buChar char="Ø"/>
            </a:pPr>
            <a:endParaRPr lang="en-US" altLang="en-US" b="1">
              <a:ea typeface="ＭＳ Ｐゴシック" panose="020B0600070205080204" pitchFamily="34" charset="-128"/>
            </a:endParaRPr>
          </a:p>
          <a:p>
            <a:pPr marL="628650" lvl="1" indent="-171450">
              <a:buFontTx/>
              <a:buChar char="•"/>
            </a:pPr>
            <a:r>
              <a:rPr lang="en-US" altLang="en-US" b="1">
                <a:ea typeface="ＭＳ Ｐゴシック" panose="020B0600070205080204" pitchFamily="34" charset="-128"/>
              </a:rPr>
              <a:t>Formal theory of the ROL:  Law as primarily and a mechanism consisting of rules and regulations that keep government and society functioning</a:t>
            </a:r>
          </a:p>
          <a:p>
            <a:pPr marL="628650" lvl="1" indent="-171450">
              <a:buFontTx/>
              <a:buChar char="•"/>
            </a:pPr>
            <a:r>
              <a:rPr lang="en-US" altLang="en-US" b="1">
                <a:ea typeface="ＭＳ Ｐゴシック" panose="020B0600070205080204" pitchFamily="34" charset="-128"/>
              </a:rPr>
              <a:t>Substantive theory of the ROL:  Law is “primarily a moral instrument” that must adhere to “fundamental principles of justice”</a:t>
            </a:r>
          </a:p>
          <a:p>
            <a:pPr marL="628650" lvl="1" indent="-171450">
              <a:buFontTx/>
              <a:buChar char="•"/>
            </a:pPr>
            <a:endParaRPr lang="en-US" altLang="en-US" b="1">
              <a:ea typeface="ＭＳ Ｐゴシック" panose="020B0600070205080204" pitchFamily="34" charset="-128"/>
            </a:endParaRPr>
          </a:p>
          <a:p>
            <a:pPr>
              <a:buFont typeface="Wingdings" panose="05000000000000000000" pitchFamily="2" charset="2"/>
              <a:buNone/>
            </a:pPr>
            <a:endParaRPr lang="en-US" altLang="en-US" b="1">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974F3BE-3040-4962-A7D8-D86C8D450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4331E7D-01AB-458E-9049-4B693D8810CF}"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5CA42E3-EE9F-4947-BD09-4906974AD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87FC1F7C-B178-468F-9C3D-7BB5C1C53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endParaRPr lang="en-US" altLang="en-US" b="1">
              <a:ea typeface="ＭＳ Ｐゴシック" panose="020B0600070205080204" pitchFamily="34" charset="-128"/>
            </a:endParaRPr>
          </a:p>
          <a:p>
            <a:pPr marL="228600" indent="-228600">
              <a:buFont typeface="Calibri" panose="020F0502020204030204" pitchFamily="34" charset="0"/>
              <a:buAutoNum type="arabicPeriod"/>
            </a:pPr>
            <a:r>
              <a:rPr lang="en-US" altLang="en-US" b="1">
                <a:ea typeface="ＭＳ Ｐゴシック" panose="020B0600070205080204" pitchFamily="34" charset="-128"/>
              </a:rPr>
              <a:t>President from 1789-1797</a:t>
            </a:r>
          </a:p>
          <a:p>
            <a:pPr marL="228600" indent="-228600">
              <a:buFont typeface="Calibri" panose="020F0502020204030204" pitchFamily="34" charset="0"/>
              <a:buAutoNum type="arabicPeriod"/>
            </a:pPr>
            <a:r>
              <a:rPr lang="en-US" altLang="en-US" b="1">
                <a:ea typeface="ＭＳ Ｐゴシック" panose="020B0600070205080204" pitchFamily="34" charset="-128"/>
              </a:rPr>
              <a:t>Gilbert Stuart painted the Lansdowne portrait toward the end of Washington’s second term as president and as Washington was about to do the unthinkable – for a second time, in true republican and democratic fashion, give up power!  </a:t>
            </a:r>
          </a:p>
          <a:p>
            <a:pPr marL="228600" indent="-228600">
              <a:buFont typeface="Calibri" panose="020F0502020204030204" pitchFamily="34" charset="0"/>
              <a:buAutoNum type="arabicPeriod"/>
            </a:pPr>
            <a:r>
              <a:rPr lang="en-US" altLang="en-US" b="1">
                <a:ea typeface="ＭＳ Ｐゴシック" panose="020B0600070205080204" pitchFamily="34" charset="-128"/>
              </a:rPr>
              <a:t>The portrait presents Washington as statesman – this is Washington as president.</a:t>
            </a:r>
          </a:p>
        </p:txBody>
      </p:sp>
      <p:sp>
        <p:nvSpPr>
          <p:cNvPr id="32771" name="Slide Number Placeholder 3">
            <a:extLst>
              <a:ext uri="{FF2B5EF4-FFF2-40B4-BE49-F238E27FC236}">
                <a16:creationId xmlns:a16="http://schemas.microsoft.com/office/drawing/2014/main" id="{410E7060-A2D7-4FA3-BCBE-1FEE6E84EA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A5977874-FD61-4AC6-AD14-19568C00FE03}"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C5AEFAC-7496-4F7F-9032-085AB27E8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6AD3E88-63A2-417D-A155-8906409C92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However, the symbolism Stuart uses provides a beautiful reflection of Washington’s beliefs about the rule of law. </a:t>
            </a:r>
          </a:p>
          <a:p>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To the left of Washington are dissipating storm clouds – to his right, a rainbow is evident.  </a:t>
            </a:r>
          </a:p>
          <a:p>
            <a:pPr>
              <a:buFont typeface="Calibri" panose="020F0502020204030204" pitchFamily="34" charset="0"/>
              <a:buAutoNum type="arabicPeriod"/>
            </a:pPr>
            <a:endParaRPr lang="en-US" altLang="en-US" b="1">
              <a:ea typeface="ＭＳ Ｐゴシック" panose="020B0600070205080204" pitchFamily="34" charset="-128"/>
            </a:endParaRPr>
          </a:p>
          <a:p>
            <a:pPr>
              <a:buFont typeface="Calibri" panose="020F0502020204030204" pitchFamily="34" charset="0"/>
              <a:buAutoNum type="arabicPeriod"/>
            </a:pPr>
            <a:r>
              <a:rPr lang="en-US" altLang="en-US" b="1">
                <a:ea typeface="ＭＳ Ｐゴシック" panose="020B0600070205080204" pitchFamily="34" charset="-128"/>
              </a:rPr>
              <a:t>That Stuart includes the rainbow, we find 2 clear references to Noah and the Great Deluge – storm clouds alone could simply suggest political and/or social turmoil, but his including the rainbow, symbolizing the storm has passed, alludes to Noah and the Flood</a:t>
            </a:r>
          </a:p>
        </p:txBody>
      </p:sp>
      <p:sp>
        <p:nvSpPr>
          <p:cNvPr id="34819" name="Slide Number Placeholder 3">
            <a:extLst>
              <a:ext uri="{FF2B5EF4-FFF2-40B4-BE49-F238E27FC236}">
                <a16:creationId xmlns:a16="http://schemas.microsoft.com/office/drawing/2014/main" id="{8AB192AE-CB4B-4E9D-9804-A4AE48304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F10747E2-F4CF-4574-A142-6BDB754D9005}"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102EBC4-25C7-4FEB-9A54-38055C03D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2FC8599-CBE6-491F-AA67-016E9CDAA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Table Legs:  Once more we see the symbol of republicanism in the form of legs shaped like the Roman Faces</a:t>
            </a:r>
          </a:p>
          <a:p>
            <a:endParaRPr lang="en-US" altLang="en-US" b="1">
              <a:ea typeface="ＭＳ Ｐゴシック" panose="020B0600070205080204" pitchFamily="34" charset="-128"/>
            </a:endParaRPr>
          </a:p>
          <a:p>
            <a:r>
              <a:rPr lang="en-US" altLang="en-US" b="1">
                <a:ea typeface="ＭＳ Ｐゴシック" panose="020B0600070205080204" pitchFamily="34" charset="-128"/>
              </a:rPr>
              <a:t>Washington stands with right arm extended in the direction of the inkwell and quill</a:t>
            </a:r>
          </a:p>
          <a:p>
            <a:endParaRPr lang="en-US" altLang="en-US" b="1">
              <a:ea typeface="ＭＳ Ｐゴシック" panose="020B0600070205080204" pitchFamily="34" charset="-128"/>
            </a:endParaRPr>
          </a:p>
          <a:p>
            <a:r>
              <a:rPr lang="en-US" altLang="en-US" b="1">
                <a:ea typeface="ＭＳ Ｐゴシック" panose="020B0600070205080204" pitchFamily="34" charset="-128"/>
              </a:rPr>
              <a:t>With this visual reference to Noah, a third allusion emerges under close examination – the ink well takes on the distinct look and feel of an ark.  This is possibly an allusion to Noah’s Ark.</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The National Portrait Gallery notes that the inkwell resembles a classical boat design, such as a Roman Corbita, a merchant ship. (</a:t>
            </a:r>
            <a:r>
              <a:rPr lang="en-US" altLang="en-US" b="1" i="1">
                <a:ea typeface="ＭＳ Ｐゴシック" panose="020B0600070205080204" pitchFamily="34" charset="-128"/>
              </a:rPr>
              <a:t>Perhaps suggesting the importance of a stable commercial system Washington and the young nation </a:t>
            </a:r>
            <a:r>
              <a:rPr lang="en-US" altLang="en-US" b="1">
                <a:ea typeface="ＭＳ Ｐゴシック" panose="020B0600070205080204" pitchFamily="34" charset="-128"/>
              </a:rPr>
              <a:t>[emphasis mine].</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This inkwell strongly alludes to Noah’s Ark – and it has Washington’s family crest, so this could suggest it is “Washington’s Ark”</a:t>
            </a:r>
          </a:p>
          <a:p>
            <a:endParaRPr lang="en-US" altLang="en-US" b="1">
              <a:ea typeface="ＭＳ Ｐゴシック" panose="020B0600070205080204" pitchFamily="34" charset="-128"/>
            </a:endParaRPr>
          </a:p>
          <a:p>
            <a:r>
              <a:rPr lang="en-US" altLang="en-US" b="1">
                <a:ea typeface="ＭＳ Ｐゴシック" panose="020B0600070205080204" pitchFamily="34" charset="-128"/>
              </a:rPr>
              <a:t>The National Portrait Gallery notes that the inkwell may refer to the making of laws:  </a:t>
            </a:r>
            <a:r>
              <a:rPr lang="en-US" altLang="en-US" b="1">
                <a:ea typeface="ＭＳ Ｐゴシック" panose="020B0600070205080204" pitchFamily="34" charset="-128"/>
                <a:cs typeface="Arial" panose="020B0604020202020204" pitchFamily="34" charset="0"/>
              </a:rPr>
              <a:t>“</a:t>
            </a:r>
            <a:r>
              <a:rPr lang="en-US" altLang="ja-JP" b="1">
                <a:ea typeface="ＭＳ Ｐゴシック" panose="020B0600070205080204" pitchFamily="34" charset="-128"/>
                <a:cs typeface="Arial" panose="020B0604020202020204" pitchFamily="34" charset="0"/>
              </a:rPr>
              <a:t>The inkwell and quill may refer to the making of laws and the fact that Washington wrote and signed many important documents in his lifetime…</a:t>
            </a:r>
            <a:r>
              <a:rPr lang="en-US" altLang="en-US" b="1">
                <a:ea typeface="ＭＳ Ｐゴシック" panose="020B0600070205080204" pitchFamily="34" charset="-128"/>
                <a:cs typeface="Arial" panose="020B0604020202020204" pitchFamily="34" charset="0"/>
              </a:rPr>
              <a:t>”</a:t>
            </a:r>
            <a:endParaRPr lang="en-US" altLang="ja-JP" b="1">
              <a:ea typeface="ＭＳ Ｐゴシック" panose="020B0600070205080204" pitchFamily="34" charset="-128"/>
              <a:cs typeface="Arial" panose="020B0604020202020204" pitchFamily="34" charset="0"/>
            </a:endParaRPr>
          </a:p>
          <a:p>
            <a:endParaRPr lang="en-US" altLang="en-US" b="1">
              <a:ea typeface="ＭＳ Ｐゴシック" panose="020B0600070205080204" pitchFamily="34" charset="-128"/>
              <a:cs typeface="Arial" panose="020B0604020202020204" pitchFamily="34" charset="0"/>
            </a:endParaRPr>
          </a:p>
          <a:p>
            <a:endParaRPr lang="en-US" altLang="en-US" b="1">
              <a:ea typeface="ＭＳ Ｐゴシック" panose="020B0600070205080204" pitchFamily="34" charset="-128"/>
            </a:endParaRPr>
          </a:p>
          <a:p>
            <a:pPr>
              <a:buFont typeface="Calibri" panose="020F0502020204030204" pitchFamily="34" charset="0"/>
              <a:buAutoNum type="arabicPeriod"/>
            </a:pPr>
            <a:endParaRPr lang="en-US" altLang="en-US" b="1">
              <a:ea typeface="ＭＳ Ｐゴシック" panose="020B0600070205080204" pitchFamily="34" charset="-128"/>
              <a:cs typeface="Arial" panose="020B0604020202020204" pitchFamily="34" charset="0"/>
            </a:endParaRPr>
          </a:p>
          <a:p>
            <a:pPr>
              <a:buFont typeface="Calibri" panose="020F0502020204030204" pitchFamily="34" charset="0"/>
              <a:buAutoNum type="arabicPeriod"/>
            </a:pPr>
            <a:endParaRPr lang="en-US" altLang="en-US" b="1">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61520A14-19D5-4AAA-8683-92A5D1D06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E5A0B09-E009-4253-93F9-954C0B5F51E7}" type="slidenum">
              <a:rPr lang="en-US" altLang="en-US" sz="1200">
                <a:solidFill>
                  <a:srgbClr val="000000"/>
                </a:solidFill>
              </a:rPr>
              <a:pPr/>
              <a:t>9</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622E10-0BBE-4672-984C-A39A0B390A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CE98A7-C8DC-4746-9535-A50BCBC43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CBABB6-7EFE-428D-A65B-73C2A9EC5C05}"/>
              </a:ext>
            </a:extLst>
          </p:cNvPr>
          <p:cNvSpPr>
            <a:spLocks noGrp="1" noChangeArrowheads="1"/>
          </p:cNvSpPr>
          <p:nvPr>
            <p:ph type="sldNum" sz="quarter" idx="12"/>
          </p:nvPr>
        </p:nvSpPr>
        <p:spPr>
          <a:ln/>
        </p:spPr>
        <p:txBody>
          <a:bodyPr/>
          <a:lstStyle>
            <a:lvl1pPr>
              <a:defRPr/>
            </a:lvl1pPr>
          </a:lstStyle>
          <a:p>
            <a:fld id="{CD3FCF22-6A58-4C73-AEE0-E7B792296C36}" type="slidenum">
              <a:rPr lang="en-US" altLang="en-US"/>
              <a:pPr/>
              <a:t>‹#›</a:t>
            </a:fld>
            <a:endParaRPr lang="en-US" altLang="en-US"/>
          </a:p>
        </p:txBody>
      </p:sp>
    </p:spTree>
    <p:extLst>
      <p:ext uri="{BB962C8B-B14F-4D97-AF65-F5344CB8AC3E}">
        <p14:creationId xmlns:p14="http://schemas.microsoft.com/office/powerpoint/2010/main" val="88520745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FF6FE4-9CEB-4771-B79A-93D53DB802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52B339-B903-43D1-9552-9EAE2A8E3E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C9B48A-BEEE-40CC-9029-60E24616CD08}"/>
              </a:ext>
            </a:extLst>
          </p:cNvPr>
          <p:cNvSpPr>
            <a:spLocks noGrp="1" noChangeArrowheads="1"/>
          </p:cNvSpPr>
          <p:nvPr>
            <p:ph type="sldNum" sz="quarter" idx="12"/>
          </p:nvPr>
        </p:nvSpPr>
        <p:spPr>
          <a:ln/>
        </p:spPr>
        <p:txBody>
          <a:bodyPr/>
          <a:lstStyle>
            <a:lvl1pPr>
              <a:defRPr/>
            </a:lvl1pPr>
          </a:lstStyle>
          <a:p>
            <a:fld id="{6AF4AA96-BBE8-4432-8D6C-47764C7CFCEF}" type="slidenum">
              <a:rPr lang="en-US" altLang="en-US"/>
              <a:pPr/>
              <a:t>‹#›</a:t>
            </a:fld>
            <a:endParaRPr lang="en-US" altLang="en-US"/>
          </a:p>
        </p:txBody>
      </p:sp>
    </p:spTree>
    <p:extLst>
      <p:ext uri="{BB962C8B-B14F-4D97-AF65-F5344CB8AC3E}">
        <p14:creationId xmlns:p14="http://schemas.microsoft.com/office/powerpoint/2010/main" val="35643259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42839A-BA69-4C55-B971-A91AF0DFEA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A16551-0B16-4FD5-9997-F768FFA86F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40AFD6-7F76-412E-B112-87996035ED86}"/>
              </a:ext>
            </a:extLst>
          </p:cNvPr>
          <p:cNvSpPr>
            <a:spLocks noGrp="1" noChangeArrowheads="1"/>
          </p:cNvSpPr>
          <p:nvPr>
            <p:ph type="sldNum" sz="quarter" idx="12"/>
          </p:nvPr>
        </p:nvSpPr>
        <p:spPr>
          <a:ln/>
        </p:spPr>
        <p:txBody>
          <a:bodyPr/>
          <a:lstStyle>
            <a:lvl1pPr>
              <a:defRPr/>
            </a:lvl1pPr>
          </a:lstStyle>
          <a:p>
            <a:fld id="{C9837EA4-7AD4-42EC-AAB1-8578F5B791E0}" type="slidenum">
              <a:rPr lang="en-US" altLang="en-US"/>
              <a:pPr/>
              <a:t>‹#›</a:t>
            </a:fld>
            <a:endParaRPr lang="en-US" altLang="en-US"/>
          </a:p>
        </p:txBody>
      </p:sp>
    </p:spTree>
    <p:extLst>
      <p:ext uri="{BB962C8B-B14F-4D97-AF65-F5344CB8AC3E}">
        <p14:creationId xmlns:p14="http://schemas.microsoft.com/office/powerpoint/2010/main" val="9147348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9603AF-754A-4056-9DF1-FA5221F2E6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EA6EC5-A977-4320-8442-B38251DA6D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1DD8A4-C199-4531-87D1-C8D9FECCD8BA}"/>
              </a:ext>
            </a:extLst>
          </p:cNvPr>
          <p:cNvSpPr>
            <a:spLocks noGrp="1" noChangeArrowheads="1"/>
          </p:cNvSpPr>
          <p:nvPr>
            <p:ph type="sldNum" sz="quarter" idx="12"/>
          </p:nvPr>
        </p:nvSpPr>
        <p:spPr>
          <a:ln/>
        </p:spPr>
        <p:txBody>
          <a:bodyPr/>
          <a:lstStyle>
            <a:lvl1pPr>
              <a:defRPr/>
            </a:lvl1pPr>
          </a:lstStyle>
          <a:p>
            <a:fld id="{7A27AF51-E654-4D4C-B3A9-4E4DA6C680CE}" type="slidenum">
              <a:rPr lang="en-US" altLang="en-US"/>
              <a:pPr/>
              <a:t>‹#›</a:t>
            </a:fld>
            <a:endParaRPr lang="en-US" altLang="en-US"/>
          </a:p>
        </p:txBody>
      </p:sp>
    </p:spTree>
    <p:extLst>
      <p:ext uri="{BB962C8B-B14F-4D97-AF65-F5344CB8AC3E}">
        <p14:creationId xmlns:p14="http://schemas.microsoft.com/office/powerpoint/2010/main" val="21403735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A0DF31B-946F-490B-BDDB-84C53578D1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ADF9E3-1AD9-4571-9E70-E10605070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516D7B-C804-4AC3-BDE4-455FA92E32FB}"/>
              </a:ext>
            </a:extLst>
          </p:cNvPr>
          <p:cNvSpPr>
            <a:spLocks noGrp="1" noChangeArrowheads="1"/>
          </p:cNvSpPr>
          <p:nvPr>
            <p:ph type="sldNum" sz="quarter" idx="12"/>
          </p:nvPr>
        </p:nvSpPr>
        <p:spPr>
          <a:ln/>
        </p:spPr>
        <p:txBody>
          <a:bodyPr/>
          <a:lstStyle>
            <a:lvl1pPr>
              <a:defRPr/>
            </a:lvl1pPr>
          </a:lstStyle>
          <a:p>
            <a:fld id="{3A9D92E1-B7BF-4A95-9811-54C03CFD6B1B}" type="slidenum">
              <a:rPr lang="en-US" altLang="en-US"/>
              <a:pPr/>
              <a:t>‹#›</a:t>
            </a:fld>
            <a:endParaRPr lang="en-US" altLang="en-US"/>
          </a:p>
        </p:txBody>
      </p:sp>
    </p:spTree>
    <p:extLst>
      <p:ext uri="{BB962C8B-B14F-4D97-AF65-F5344CB8AC3E}">
        <p14:creationId xmlns:p14="http://schemas.microsoft.com/office/powerpoint/2010/main" val="136840233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9FA2605-7934-41E1-B05C-BEB267C5908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7709184-3539-4F34-B850-DB92D788E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F7CE310-0403-4DBA-B721-79C43F660824}"/>
              </a:ext>
            </a:extLst>
          </p:cNvPr>
          <p:cNvSpPr>
            <a:spLocks noGrp="1" noChangeArrowheads="1"/>
          </p:cNvSpPr>
          <p:nvPr>
            <p:ph type="sldNum" sz="quarter" idx="12"/>
          </p:nvPr>
        </p:nvSpPr>
        <p:spPr>
          <a:ln/>
        </p:spPr>
        <p:txBody>
          <a:bodyPr/>
          <a:lstStyle>
            <a:lvl1pPr>
              <a:defRPr/>
            </a:lvl1pPr>
          </a:lstStyle>
          <a:p>
            <a:fld id="{B3257139-BAE3-4236-9286-11048470C161}" type="slidenum">
              <a:rPr lang="en-US" altLang="en-US"/>
              <a:pPr/>
              <a:t>‹#›</a:t>
            </a:fld>
            <a:endParaRPr lang="en-US" altLang="en-US"/>
          </a:p>
        </p:txBody>
      </p:sp>
    </p:spTree>
    <p:extLst>
      <p:ext uri="{BB962C8B-B14F-4D97-AF65-F5344CB8AC3E}">
        <p14:creationId xmlns:p14="http://schemas.microsoft.com/office/powerpoint/2010/main" val="396126235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A8B0A69-08E1-408D-AD5F-CF6F43AFF6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6466B8B-9523-4592-BA8A-FBDEBC5411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59FBF1-405B-4371-9932-D39C1666744E}"/>
              </a:ext>
            </a:extLst>
          </p:cNvPr>
          <p:cNvSpPr>
            <a:spLocks noGrp="1" noChangeArrowheads="1"/>
          </p:cNvSpPr>
          <p:nvPr>
            <p:ph type="sldNum" sz="quarter" idx="12"/>
          </p:nvPr>
        </p:nvSpPr>
        <p:spPr>
          <a:ln/>
        </p:spPr>
        <p:txBody>
          <a:bodyPr/>
          <a:lstStyle>
            <a:lvl1pPr>
              <a:defRPr/>
            </a:lvl1pPr>
          </a:lstStyle>
          <a:p>
            <a:fld id="{5CD37CE3-694E-4318-9608-DA635112ED01}" type="slidenum">
              <a:rPr lang="en-US" altLang="en-US"/>
              <a:pPr/>
              <a:t>‹#›</a:t>
            </a:fld>
            <a:endParaRPr lang="en-US" altLang="en-US"/>
          </a:p>
        </p:txBody>
      </p:sp>
    </p:spTree>
    <p:extLst>
      <p:ext uri="{BB962C8B-B14F-4D97-AF65-F5344CB8AC3E}">
        <p14:creationId xmlns:p14="http://schemas.microsoft.com/office/powerpoint/2010/main" val="415577731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D953AE-8E4F-4462-BE8C-E9C8A4C34F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FC3711-6EC1-4E38-B84E-3068B4C781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1494A9-821B-40FB-8753-90998CCEB22D}"/>
              </a:ext>
            </a:extLst>
          </p:cNvPr>
          <p:cNvSpPr>
            <a:spLocks noGrp="1" noChangeArrowheads="1"/>
          </p:cNvSpPr>
          <p:nvPr>
            <p:ph type="sldNum" sz="quarter" idx="12"/>
          </p:nvPr>
        </p:nvSpPr>
        <p:spPr>
          <a:ln/>
        </p:spPr>
        <p:txBody>
          <a:bodyPr/>
          <a:lstStyle>
            <a:lvl1pPr>
              <a:defRPr/>
            </a:lvl1pPr>
          </a:lstStyle>
          <a:p>
            <a:fld id="{94034918-DC06-4A95-B0D0-A430ED23174D}" type="slidenum">
              <a:rPr lang="en-US" altLang="en-US"/>
              <a:pPr/>
              <a:t>‹#›</a:t>
            </a:fld>
            <a:endParaRPr lang="en-US" altLang="en-US"/>
          </a:p>
        </p:txBody>
      </p:sp>
    </p:spTree>
    <p:extLst>
      <p:ext uri="{BB962C8B-B14F-4D97-AF65-F5344CB8AC3E}">
        <p14:creationId xmlns:p14="http://schemas.microsoft.com/office/powerpoint/2010/main" val="60227440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B1903C-3950-40F8-8222-BFAE20957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79129B-7194-48FB-8D6A-84BF6A02DD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12789D-AAF1-49AF-8AFA-8F444D9794FB}"/>
              </a:ext>
            </a:extLst>
          </p:cNvPr>
          <p:cNvSpPr>
            <a:spLocks noGrp="1" noChangeArrowheads="1"/>
          </p:cNvSpPr>
          <p:nvPr>
            <p:ph type="sldNum" sz="quarter" idx="12"/>
          </p:nvPr>
        </p:nvSpPr>
        <p:spPr>
          <a:ln/>
        </p:spPr>
        <p:txBody>
          <a:bodyPr/>
          <a:lstStyle>
            <a:lvl1pPr>
              <a:defRPr/>
            </a:lvl1pPr>
          </a:lstStyle>
          <a:p>
            <a:fld id="{EE5EA065-FF62-4F74-90CE-41B4C21EB790}" type="slidenum">
              <a:rPr lang="en-US" altLang="en-US"/>
              <a:pPr/>
              <a:t>‹#›</a:t>
            </a:fld>
            <a:endParaRPr lang="en-US" altLang="en-US"/>
          </a:p>
        </p:txBody>
      </p:sp>
    </p:spTree>
    <p:extLst>
      <p:ext uri="{BB962C8B-B14F-4D97-AF65-F5344CB8AC3E}">
        <p14:creationId xmlns:p14="http://schemas.microsoft.com/office/powerpoint/2010/main" val="28644813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5D4184-3BA5-4CBC-A3CB-F3131D3F3C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42AE33-5CF8-405C-B59A-98278EEE26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59BA0D-77E4-48F7-8771-5E6A2D559A34}"/>
              </a:ext>
            </a:extLst>
          </p:cNvPr>
          <p:cNvSpPr>
            <a:spLocks noGrp="1" noChangeArrowheads="1"/>
          </p:cNvSpPr>
          <p:nvPr>
            <p:ph type="sldNum" sz="quarter" idx="12"/>
          </p:nvPr>
        </p:nvSpPr>
        <p:spPr>
          <a:ln/>
        </p:spPr>
        <p:txBody>
          <a:bodyPr/>
          <a:lstStyle>
            <a:lvl1pPr>
              <a:defRPr/>
            </a:lvl1pPr>
          </a:lstStyle>
          <a:p>
            <a:fld id="{100A21B3-68BD-49A2-8C49-E3382182E0A4}" type="slidenum">
              <a:rPr lang="en-US" altLang="en-US"/>
              <a:pPr/>
              <a:t>‹#›</a:t>
            </a:fld>
            <a:endParaRPr lang="en-US" altLang="en-US"/>
          </a:p>
        </p:txBody>
      </p:sp>
    </p:spTree>
    <p:extLst>
      <p:ext uri="{BB962C8B-B14F-4D97-AF65-F5344CB8AC3E}">
        <p14:creationId xmlns:p14="http://schemas.microsoft.com/office/powerpoint/2010/main" val="33232408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11682F-BB95-4B0A-AA9A-E0E1431D6C7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4F41F9-0F70-4725-8FBD-36AB7DE5A9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BC0CF22-798D-44B2-A033-02C86C1CFAF8}"/>
              </a:ext>
            </a:extLst>
          </p:cNvPr>
          <p:cNvSpPr>
            <a:spLocks noGrp="1" noChangeArrowheads="1"/>
          </p:cNvSpPr>
          <p:nvPr>
            <p:ph type="sldNum" sz="quarter" idx="12"/>
          </p:nvPr>
        </p:nvSpPr>
        <p:spPr>
          <a:ln/>
        </p:spPr>
        <p:txBody>
          <a:bodyPr/>
          <a:lstStyle>
            <a:lvl1pPr>
              <a:defRPr/>
            </a:lvl1pPr>
          </a:lstStyle>
          <a:p>
            <a:fld id="{1B0B749E-DDCF-497D-86AF-00152D1BD91D}" type="slidenum">
              <a:rPr lang="en-US" altLang="en-US"/>
              <a:pPr/>
              <a:t>‹#›</a:t>
            </a:fld>
            <a:endParaRPr lang="en-US" altLang="en-US"/>
          </a:p>
        </p:txBody>
      </p:sp>
    </p:spTree>
    <p:extLst>
      <p:ext uri="{BB962C8B-B14F-4D97-AF65-F5344CB8AC3E}">
        <p14:creationId xmlns:p14="http://schemas.microsoft.com/office/powerpoint/2010/main" val="1003480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C45198-50F1-41B3-8E09-DA20406591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5BF8F17-5F60-435C-8411-0B98E3C61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E345F8-4656-4343-BF2E-2891801EDAAB}"/>
              </a:ext>
            </a:extLst>
          </p:cNvPr>
          <p:cNvSpPr>
            <a:spLocks noGrp="1" noChangeArrowheads="1"/>
          </p:cNvSpPr>
          <p:nvPr>
            <p:ph type="sldNum" sz="quarter" idx="12"/>
          </p:nvPr>
        </p:nvSpPr>
        <p:spPr>
          <a:ln/>
        </p:spPr>
        <p:txBody>
          <a:bodyPr/>
          <a:lstStyle>
            <a:lvl1pPr>
              <a:defRPr/>
            </a:lvl1pPr>
          </a:lstStyle>
          <a:p>
            <a:fld id="{E524582C-ACDB-4E4E-ACB7-D32BEC793BAB}" type="slidenum">
              <a:rPr lang="en-US" altLang="en-US"/>
              <a:pPr/>
              <a:t>‹#›</a:t>
            </a:fld>
            <a:endParaRPr lang="en-US" altLang="en-US"/>
          </a:p>
        </p:txBody>
      </p:sp>
    </p:spTree>
    <p:extLst>
      <p:ext uri="{BB962C8B-B14F-4D97-AF65-F5344CB8AC3E}">
        <p14:creationId xmlns:p14="http://schemas.microsoft.com/office/powerpoint/2010/main" val="1505721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2EC705-B0CF-48F2-9C74-DB546A3875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38A8AB-537C-4571-B9BD-0299127243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74E45A9-5159-467E-B892-5A26F463FB6B}"/>
              </a:ext>
            </a:extLst>
          </p:cNvPr>
          <p:cNvSpPr>
            <a:spLocks noGrp="1" noChangeArrowheads="1"/>
          </p:cNvSpPr>
          <p:nvPr>
            <p:ph type="sldNum" sz="quarter" idx="12"/>
          </p:nvPr>
        </p:nvSpPr>
        <p:spPr>
          <a:ln/>
        </p:spPr>
        <p:txBody>
          <a:bodyPr/>
          <a:lstStyle>
            <a:lvl1pPr>
              <a:defRPr/>
            </a:lvl1pPr>
          </a:lstStyle>
          <a:p>
            <a:fld id="{6719F448-BC96-4712-B80F-7464422ECE13}" type="slidenum">
              <a:rPr lang="en-US" altLang="en-US"/>
              <a:pPr/>
              <a:t>‹#›</a:t>
            </a:fld>
            <a:endParaRPr lang="en-US" altLang="en-US"/>
          </a:p>
        </p:txBody>
      </p:sp>
    </p:spTree>
    <p:extLst>
      <p:ext uri="{BB962C8B-B14F-4D97-AF65-F5344CB8AC3E}">
        <p14:creationId xmlns:p14="http://schemas.microsoft.com/office/powerpoint/2010/main" val="387816122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45EB0F-8C3F-44E1-8165-F6828E8B83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E90041-BF09-43A8-85A5-EC1CE0A9CC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52AE6A-96DB-468B-8F70-8DEC794578E2}"/>
              </a:ext>
            </a:extLst>
          </p:cNvPr>
          <p:cNvSpPr>
            <a:spLocks noGrp="1" noChangeArrowheads="1"/>
          </p:cNvSpPr>
          <p:nvPr>
            <p:ph type="sldNum" sz="quarter" idx="12"/>
          </p:nvPr>
        </p:nvSpPr>
        <p:spPr>
          <a:ln/>
        </p:spPr>
        <p:txBody>
          <a:bodyPr/>
          <a:lstStyle>
            <a:lvl1pPr>
              <a:defRPr/>
            </a:lvl1pPr>
          </a:lstStyle>
          <a:p>
            <a:fld id="{763B480A-0F2B-4022-8220-8A1B18525126}" type="slidenum">
              <a:rPr lang="en-US" altLang="en-US"/>
              <a:pPr/>
              <a:t>‹#›</a:t>
            </a:fld>
            <a:endParaRPr lang="en-US" altLang="en-US"/>
          </a:p>
        </p:txBody>
      </p:sp>
    </p:spTree>
    <p:extLst>
      <p:ext uri="{BB962C8B-B14F-4D97-AF65-F5344CB8AC3E}">
        <p14:creationId xmlns:p14="http://schemas.microsoft.com/office/powerpoint/2010/main" val="159564206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D0931F-2221-4368-9892-0C07D6472B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2E0530-8742-42F9-AD25-4F157F875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2B2DCF-F1E1-4821-ACCC-3CFF1DE84589}"/>
              </a:ext>
            </a:extLst>
          </p:cNvPr>
          <p:cNvSpPr>
            <a:spLocks noGrp="1" noChangeArrowheads="1"/>
          </p:cNvSpPr>
          <p:nvPr>
            <p:ph type="sldNum" sz="quarter" idx="12"/>
          </p:nvPr>
        </p:nvSpPr>
        <p:spPr>
          <a:ln/>
        </p:spPr>
        <p:txBody>
          <a:bodyPr/>
          <a:lstStyle>
            <a:lvl1pPr>
              <a:defRPr/>
            </a:lvl1pPr>
          </a:lstStyle>
          <a:p>
            <a:fld id="{FBA68BCC-DFC0-491B-A5D7-5FE67FD1BCBD}" type="slidenum">
              <a:rPr lang="en-US" altLang="en-US"/>
              <a:pPr/>
              <a:t>‹#›</a:t>
            </a:fld>
            <a:endParaRPr lang="en-US" altLang="en-US"/>
          </a:p>
        </p:txBody>
      </p:sp>
    </p:spTree>
    <p:extLst>
      <p:ext uri="{BB962C8B-B14F-4D97-AF65-F5344CB8AC3E}">
        <p14:creationId xmlns:p14="http://schemas.microsoft.com/office/powerpoint/2010/main" val="13595254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C53120-F18B-44E4-811C-30ED198F3FF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C1EBFDC-8B84-42BE-B1D2-6C68FE962F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6EA77FD-B38A-4BBC-804F-EE579B3AD3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Arial" charset="0"/>
              </a:defRPr>
            </a:lvl1pPr>
          </a:lstStyle>
          <a:p>
            <a:pPr>
              <a:defRPr/>
            </a:pPr>
            <a:endParaRPr lang="en-US"/>
          </a:p>
        </p:txBody>
      </p:sp>
      <p:sp>
        <p:nvSpPr>
          <p:cNvPr id="1029" name="Rectangle 5">
            <a:extLst>
              <a:ext uri="{FF2B5EF4-FFF2-40B4-BE49-F238E27FC236}">
                <a16:creationId xmlns:a16="http://schemas.microsoft.com/office/drawing/2014/main" id="{5F72E11E-2A96-43C3-A0BC-E3248C7AFD0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Arial" charset="0"/>
              </a:defRPr>
            </a:lvl1pPr>
          </a:lstStyle>
          <a:p>
            <a:pPr>
              <a:defRPr/>
            </a:pPr>
            <a:endParaRPr lang="en-US"/>
          </a:p>
        </p:txBody>
      </p:sp>
      <p:sp>
        <p:nvSpPr>
          <p:cNvPr id="1030" name="Rectangle 6">
            <a:extLst>
              <a:ext uri="{FF2B5EF4-FFF2-40B4-BE49-F238E27FC236}">
                <a16:creationId xmlns:a16="http://schemas.microsoft.com/office/drawing/2014/main" id="{EA4A761A-2EAA-423D-A71F-DACAF58105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77F1A341-6F08-4BD5-ACAD-F369365522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7BC5F7D-1B37-4EF5-ABD5-0A69A83503E0}"/>
              </a:ext>
            </a:extLst>
          </p:cNvPr>
          <p:cNvSpPr>
            <a:spLocks noGrp="1" noChangeArrowheads="1"/>
          </p:cNvSpPr>
          <p:nvPr>
            <p:ph type="title"/>
          </p:nvPr>
        </p:nvSpPr>
        <p:spPr>
          <a:xfrm>
            <a:off x="0" y="0"/>
            <a:ext cx="9144000" cy="1828800"/>
          </a:xfrm>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GEORGE WASHINGTON:  </a:t>
            </a:r>
            <a:b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INDISPENSIBLE VISIONARY</a:t>
            </a:r>
          </a:p>
        </p:txBody>
      </p:sp>
      <p:sp>
        <p:nvSpPr>
          <p:cNvPr id="4099" name="Slide Number Placeholder 5">
            <a:extLst>
              <a:ext uri="{FF2B5EF4-FFF2-40B4-BE49-F238E27FC236}">
                <a16:creationId xmlns:a16="http://schemas.microsoft.com/office/drawing/2014/main" id="{2452D11B-288C-4C5F-A7FF-31F4AD1250DE}"/>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F7A31C78-7CC4-4E51-93FE-1132267A9D33}" type="slidenum">
              <a:rPr lang="en-US" altLang="en-US" sz="1400">
                <a:latin typeface="Arial" panose="020B0604020202020204" pitchFamily="34" charset="0"/>
              </a:rPr>
              <a:pPr/>
              <a:t>1</a:t>
            </a:fld>
            <a:endParaRPr lang="en-US" altLang="en-US" sz="1400">
              <a:latin typeface="Arial" panose="020B0604020202020204" pitchFamily="34" charset="0"/>
            </a:endParaRPr>
          </a:p>
        </p:txBody>
      </p:sp>
      <p:pic>
        <p:nvPicPr>
          <p:cNvPr id="19459" name="ClipArt Placeholder 4">
            <a:extLst>
              <a:ext uri="{FF2B5EF4-FFF2-40B4-BE49-F238E27FC236}">
                <a16:creationId xmlns:a16="http://schemas.microsoft.com/office/drawing/2014/main" id="{53EF9C33-A956-439A-A4EE-54558F59621D}"/>
              </a:ext>
            </a:extLst>
          </p:cNvPr>
          <p:cNvPicPr>
            <a:picLocks noGrp="1" noChangeArrowheads="1"/>
          </p:cNvPicPr>
          <p:nvPr>
            <p:ph sz="half" idx="1"/>
          </p:nvPr>
        </p:nvPicPr>
        <p:blipFill>
          <a:blip r:embed="rId3">
            <a:extLst>
              <a:ext uri="{28A0092B-C50C-407E-A947-70E740481C1C}">
                <a14:useLocalDpi xmlns:a14="http://schemas.microsoft.com/office/drawing/2010/main" val="0"/>
              </a:ext>
            </a:extLst>
          </a:blip>
          <a:srcRect l="-282" t="-475" r="282" b="-473"/>
          <a:stretch>
            <a:fillRect/>
          </a:stretch>
        </p:blipFill>
        <p:spPr>
          <a:xfrm>
            <a:off x="2514600" y="2133600"/>
            <a:ext cx="4114800" cy="3825875"/>
          </a:xfrm>
        </p:spPr>
      </p:pic>
      <p:sp>
        <p:nvSpPr>
          <p:cNvPr id="5" name="TextBox 2">
            <a:extLst>
              <a:ext uri="{FF2B5EF4-FFF2-40B4-BE49-F238E27FC236}">
                <a16:creationId xmlns:a16="http://schemas.microsoft.com/office/drawing/2014/main" id="{B1B9CB16-D800-4B5E-99B5-729BED4470DC}"/>
              </a:ext>
            </a:extLst>
          </p:cNvPr>
          <p:cNvSpPr txBox="1">
            <a:spLocks noChangeArrowheads="1"/>
          </p:cNvSpPr>
          <p:nvPr/>
        </p:nvSpPr>
        <p:spPr bwMode="auto">
          <a:xfrm>
            <a:off x="1752600" y="6156148"/>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b="1" dirty="0">
                <a:solidFill>
                  <a:srgbClr val="FF0000"/>
                </a:solidFill>
                <a:latin typeface="Charlemagne Std" pitchFamily="82" charset="0"/>
              </a:rPr>
              <a:t>This project is financially assisted by a generous grant from the Virginia Law Foundation. The Virginia Law Foundation promotes through philanthropy the rule of law, access to justice and law-related education.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C6D9F4F6-EF31-41E1-A3B9-870CB54948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2640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1">
            <a:extLst>
              <a:ext uri="{FF2B5EF4-FFF2-40B4-BE49-F238E27FC236}">
                <a16:creationId xmlns:a16="http://schemas.microsoft.com/office/drawing/2014/main" id="{69F4252A-6BA9-4D3B-AF28-AFB00FE9A882}"/>
              </a:ext>
            </a:extLst>
          </p:cNvPr>
          <p:cNvSpPr>
            <a:spLocks noChangeArrowheads="1"/>
          </p:cNvSpPr>
          <p:nvPr/>
        </p:nvSpPr>
        <p:spPr bwMode="auto">
          <a:xfrm>
            <a:off x="192088" y="1566863"/>
            <a:ext cx="48371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2800"/>
              <a:t>“</a:t>
            </a:r>
            <a:r>
              <a:rPr lang="en-US" altLang="ja-JP" sz="2800"/>
              <a:t>No morn ever dawned more favorably than ours did, and no day was ever more clouded than present. </a:t>
            </a:r>
            <a:r>
              <a:rPr lang="en-US" altLang="en-US" sz="2800"/>
              <a:t>’”</a:t>
            </a:r>
            <a:r>
              <a:rPr lang="en-US" altLang="ja-JP" sz="2800"/>
              <a:t> </a:t>
            </a:r>
          </a:p>
          <a:p>
            <a:r>
              <a:rPr lang="en-US" altLang="en-US" sz="2800"/>
              <a:t>	- Letter to James </a:t>
            </a:r>
          </a:p>
          <a:p>
            <a:r>
              <a:rPr lang="en-US" altLang="en-US" sz="2800"/>
              <a:t>	Madison, Nov. 5, 1786</a:t>
            </a:r>
          </a:p>
        </p:txBody>
      </p:sp>
      <p:sp>
        <p:nvSpPr>
          <p:cNvPr id="22532" name="Slide Number Placeholder 1">
            <a:extLst>
              <a:ext uri="{FF2B5EF4-FFF2-40B4-BE49-F238E27FC236}">
                <a16:creationId xmlns:a16="http://schemas.microsoft.com/office/drawing/2014/main" id="{C986D786-71CD-4FC6-9F9C-248EA81C991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86320E3-E2F7-4E4A-A671-7D6BEA43A059}"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8">
            <a:extLst>
              <a:ext uri="{FF2B5EF4-FFF2-40B4-BE49-F238E27FC236}">
                <a16:creationId xmlns:a16="http://schemas.microsoft.com/office/drawing/2014/main" id="{AFD41476-BFD9-4CD9-B916-AB9C5F4D91C5}"/>
              </a:ext>
            </a:extLst>
          </p:cNvPr>
          <p:cNvSpPr>
            <a:spLocks noGrp="1" noChangeArrowheads="1"/>
          </p:cNvSpPr>
          <p:nvPr>
            <p:ph type="body" sz="half" idx="2"/>
          </p:nvPr>
        </p:nvSpPr>
        <p:spPr>
          <a:xfrm>
            <a:off x="1792288" y="5367338"/>
            <a:ext cx="5486400" cy="1185862"/>
          </a:xfrm>
        </p:spPr>
        <p:txBody>
          <a:bodyPr/>
          <a:lstStyle/>
          <a:p>
            <a:r>
              <a:rPr lang="en-US" altLang="en-US">
                <a:ea typeface="ＭＳ Ｐゴシック" panose="020B0600070205080204" pitchFamily="34" charset="-128"/>
              </a:rPr>
              <a:t>The Center wishes to thank Scott Crawford for his contributions in developing this material.</a:t>
            </a:r>
          </a:p>
          <a:p>
            <a:endParaRPr lang="en-US" altLang="en-US">
              <a:ea typeface="ＭＳ Ｐゴシック" panose="020B0600070205080204" pitchFamily="34" charset="-128"/>
            </a:endParaRPr>
          </a:p>
          <a:p>
            <a:pPr algn="ctr"/>
            <a:r>
              <a:rPr lang="en-US" altLang="en-US">
                <a:ea typeface="ＭＳ Ｐゴシック" panose="020B0600070205080204" pitchFamily="34" charset="-128"/>
              </a:rPr>
              <a:t>© Copyright 2016 Center for Teaching the Rule of Law</a:t>
            </a:r>
          </a:p>
        </p:txBody>
      </p:sp>
      <p:sp>
        <p:nvSpPr>
          <p:cNvPr id="24579" name="Slide Number Placeholder 4">
            <a:extLst>
              <a:ext uri="{FF2B5EF4-FFF2-40B4-BE49-F238E27FC236}">
                <a16:creationId xmlns:a16="http://schemas.microsoft.com/office/drawing/2014/main" id="{92B7EE34-F1F0-4FBA-817F-99E8CD6A0E9F}"/>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D25FD9E3-3450-4354-B620-E2D6BFD7C7F9}" type="slidenum">
              <a:rPr lang="en-US" altLang="en-US" sz="1400">
                <a:latin typeface="Arial" panose="020B0604020202020204" pitchFamily="34" charset="0"/>
              </a:rPr>
              <a:pPr/>
              <a:t>11</a:t>
            </a:fld>
            <a:endParaRPr lang="en-US" altLang="en-US" sz="1400">
              <a:latin typeface="Arial" panose="020B0604020202020204" pitchFamily="34" charset="0"/>
            </a:endParaRPr>
          </a:p>
        </p:txBody>
      </p:sp>
      <p:pic>
        <p:nvPicPr>
          <p:cNvPr id="39939" name="Picture 5">
            <a:extLst>
              <a:ext uri="{FF2B5EF4-FFF2-40B4-BE49-F238E27FC236}">
                <a16:creationId xmlns:a16="http://schemas.microsoft.com/office/drawing/2014/main" id="{514D5BF3-AD96-4857-A5A4-E312872DE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471487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C156E0D0-0CB6-478C-A5DC-691B0C21C1BE}"/>
              </a:ext>
            </a:extLst>
          </p:cNvPr>
          <p:cNvSpPr>
            <a:spLocks noGrp="1" noChangeArrowheads="1"/>
          </p:cNvSpPr>
          <p:nvPr>
            <p:ph type="title"/>
          </p:nvPr>
        </p:nvSpPr>
        <p:spPr>
          <a:xfrm>
            <a:off x="838200" y="152400"/>
            <a:ext cx="7239000" cy="698500"/>
          </a:xfrm>
        </p:spPr>
        <p:txBody>
          <a:bodyPr/>
          <a:lstStyle/>
          <a:p>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BACKCOUNTRY SURVEYOR</a:t>
            </a:r>
          </a:p>
        </p:txBody>
      </p:sp>
      <p:sp>
        <p:nvSpPr>
          <p:cNvPr id="6147" name="Slide Number Placeholder 2">
            <a:extLst>
              <a:ext uri="{FF2B5EF4-FFF2-40B4-BE49-F238E27FC236}">
                <a16:creationId xmlns:a16="http://schemas.microsoft.com/office/drawing/2014/main" id="{6A9BE506-722A-449B-86C5-F15FD9B941EC}"/>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DDEBEFB-D625-4B85-87B4-EC98F269F808}" type="slidenum">
              <a:rPr lang="en-US" altLang="en-US" sz="1400">
                <a:latin typeface="Arial" panose="020B0604020202020204" pitchFamily="34" charset="0"/>
              </a:rPr>
              <a:pPr/>
              <a:t>2</a:t>
            </a:fld>
            <a:endParaRPr lang="en-US" altLang="en-US" sz="1400">
              <a:latin typeface="Arial" panose="020B0604020202020204" pitchFamily="34" charset="0"/>
            </a:endParaRPr>
          </a:p>
        </p:txBody>
      </p:sp>
      <p:pic>
        <p:nvPicPr>
          <p:cNvPr id="21507" name="Content Placeholder 4">
            <a:extLst>
              <a:ext uri="{FF2B5EF4-FFF2-40B4-BE49-F238E27FC236}">
                <a16:creationId xmlns:a16="http://schemas.microsoft.com/office/drawing/2014/main" id="{C12CAC7B-C3D8-4962-A546-F4704918A891}"/>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850900"/>
            <a:ext cx="4144963" cy="4953000"/>
          </a:xfrm>
        </p:spPr>
      </p:pic>
      <p:sp>
        <p:nvSpPr>
          <p:cNvPr id="21508" name="TextBox 5">
            <a:extLst>
              <a:ext uri="{FF2B5EF4-FFF2-40B4-BE49-F238E27FC236}">
                <a16:creationId xmlns:a16="http://schemas.microsoft.com/office/drawing/2014/main" id="{0F164AD9-1552-4C45-88C3-809261B8E3F4}"/>
              </a:ext>
            </a:extLst>
          </p:cNvPr>
          <p:cNvSpPr txBox="1">
            <a:spLocks noChangeArrowheads="1"/>
          </p:cNvSpPr>
          <p:nvPr/>
        </p:nvSpPr>
        <p:spPr bwMode="auto">
          <a:xfrm>
            <a:off x="838200" y="5961063"/>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1800" b="1" i="1">
                <a:solidFill>
                  <a:srgbClr val="0000CC"/>
                </a:solidFill>
              </a:rPr>
              <a:t>Whatever He Did He Did Well</a:t>
            </a:r>
            <a:r>
              <a:rPr lang="en-US" altLang="en-US" sz="1800" b="1">
                <a:solidFill>
                  <a:srgbClr val="0000CC"/>
                </a:solidFill>
              </a:rPr>
              <a:t>, Frank Earle Schoonover, 1924. </a:t>
            </a:r>
          </a:p>
          <a:p>
            <a:pPr algn="ctr"/>
            <a:r>
              <a:rPr lang="en-US" altLang="en-US" sz="1800" b="1">
                <a:solidFill>
                  <a:srgbClr val="0000CC"/>
                </a:solidFill>
              </a:rPr>
              <a:t>Gift of J. Thompson Brown, Class of 1902, collection of Virginia Tech.</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a:extLst>
              <a:ext uri="{FF2B5EF4-FFF2-40B4-BE49-F238E27FC236}">
                <a16:creationId xmlns:a16="http://schemas.microsoft.com/office/drawing/2014/main" id="{F7792B38-3719-4A8B-BAE2-C8E8EBB9553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B5F1568-B8C4-44CC-91BD-98D249080D37}"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
        <p:nvSpPr>
          <p:cNvPr id="23554" name="TextBox 3">
            <a:extLst>
              <a:ext uri="{FF2B5EF4-FFF2-40B4-BE49-F238E27FC236}">
                <a16:creationId xmlns:a16="http://schemas.microsoft.com/office/drawing/2014/main" id="{0BA45F4D-B057-4D93-9043-1228A6B414A4}"/>
              </a:ext>
            </a:extLst>
          </p:cNvPr>
          <p:cNvSpPr txBox="1">
            <a:spLocks noChangeArrowheads="1"/>
          </p:cNvSpPr>
          <p:nvPr/>
        </p:nvSpPr>
        <p:spPr bwMode="auto">
          <a:xfrm flipH="1">
            <a:off x="0" y="6248400"/>
            <a:ext cx="6096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Washington as Captain in the French and Indian War, </a:t>
            </a:r>
            <a:r>
              <a:rPr lang="en-US" altLang="en-US" sz="1800"/>
              <a:t>Junius Brutus Stearns, ca. 1851</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pic>
        <p:nvPicPr>
          <p:cNvPr id="23555" name="Picture 1">
            <a:extLst>
              <a:ext uri="{FF2B5EF4-FFF2-40B4-BE49-F238E27FC236}">
                <a16:creationId xmlns:a16="http://schemas.microsoft.com/office/drawing/2014/main" id="{A6BE264E-FE4E-4554-97BE-E107BE1D3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9248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a:extLst>
              <a:ext uri="{FF2B5EF4-FFF2-40B4-BE49-F238E27FC236}">
                <a16:creationId xmlns:a16="http://schemas.microsoft.com/office/drawing/2014/main" id="{EE2F6093-6DAA-49B7-8CD4-A0F0A2771D43}"/>
              </a:ext>
            </a:extLst>
          </p:cNvPr>
          <p:cNvSpPr txBox="1">
            <a:spLocks/>
          </p:cNvSpPr>
          <p:nvPr/>
        </p:nvSpPr>
        <p:spPr bwMode="auto">
          <a:xfrm>
            <a:off x="457200" y="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4000" b="1">
                <a:solidFill>
                  <a:srgbClr val="0000CC"/>
                </a:solidFill>
                <a:latin typeface="Times New Roman" panose="02020603050405020304" pitchFamily="18" charset="0"/>
                <a:cs typeface="Times New Roman" panose="02020603050405020304" pitchFamily="18" charset="0"/>
              </a:rPr>
              <a:t>MILITIA HERO</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a:extLst>
              <a:ext uri="{FF2B5EF4-FFF2-40B4-BE49-F238E27FC236}">
                <a16:creationId xmlns:a16="http://schemas.microsoft.com/office/drawing/2014/main" id="{C3BDF20B-7860-44AD-B558-8652EDC13ACC}"/>
              </a:ext>
            </a:extLst>
          </p:cNvPr>
          <p:cNvSpPr txBox="1">
            <a:spLocks noChangeArrowheads="1"/>
          </p:cNvSpPr>
          <p:nvPr/>
        </p:nvSpPr>
        <p:spPr bwMode="auto">
          <a:xfrm flipH="1">
            <a:off x="152400" y="5257800"/>
            <a:ext cx="3581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Washington at Yorktown, </a:t>
            </a:r>
            <a:r>
              <a:rPr lang="en-US" altLang="en-US" sz="1800"/>
              <a:t>Oil on Canvas, Charles Wilson Peale, ca. 1782</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10243" name="Slide Number Placeholder 1">
            <a:extLst>
              <a:ext uri="{FF2B5EF4-FFF2-40B4-BE49-F238E27FC236}">
                <a16:creationId xmlns:a16="http://schemas.microsoft.com/office/drawing/2014/main" id="{60A6BCD5-9803-4D68-96EF-DC40675ADA6B}"/>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2FFBEF37-F1A3-4CED-A6F0-99B26844FBE9}" type="slidenum">
              <a:rPr lang="en-US" altLang="en-US" sz="1400">
                <a:latin typeface="Arial" panose="020B0604020202020204" pitchFamily="34" charset="0"/>
              </a:rPr>
              <a:pPr/>
              <a:t>4</a:t>
            </a:fld>
            <a:endParaRPr lang="en-US" altLang="en-US" sz="1400">
              <a:latin typeface="Arial" panose="020B0604020202020204" pitchFamily="34" charset="0"/>
            </a:endParaRPr>
          </a:p>
        </p:txBody>
      </p:sp>
      <p:pic>
        <p:nvPicPr>
          <p:cNvPr id="25603" name="Picture 1">
            <a:extLst>
              <a:ext uri="{FF2B5EF4-FFF2-40B4-BE49-F238E27FC236}">
                <a16:creationId xmlns:a16="http://schemas.microsoft.com/office/drawing/2014/main" id="{5EE635DE-D400-4EFD-B178-4F95D4E76A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5388" y="973138"/>
            <a:ext cx="4600575"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a:extLst>
              <a:ext uri="{FF2B5EF4-FFF2-40B4-BE49-F238E27FC236}">
                <a16:creationId xmlns:a16="http://schemas.microsoft.com/office/drawing/2014/main" id="{CC501F5D-2033-4552-ADAA-75E70A7DFA4A}"/>
              </a:ext>
            </a:extLst>
          </p:cNvPr>
          <p:cNvSpPr>
            <a:spLocks noGrp="1" noChangeArrowheads="1"/>
          </p:cNvSpPr>
          <p:nvPr>
            <p:ph type="title"/>
          </p:nvPr>
        </p:nvSpPr>
        <p:spPr>
          <a:xfrm>
            <a:off x="457200" y="152400"/>
            <a:ext cx="8229600" cy="914400"/>
          </a:xfrm>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REVOLUTIONARY COMMANDER</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D028509-A1AD-415F-AAF0-26F114AB7FAD}"/>
              </a:ext>
            </a:extLst>
          </p:cNvPr>
          <p:cNvSpPr>
            <a:spLocks noGrp="1" noChangeArrowheads="1"/>
          </p:cNvSpPr>
          <p:nvPr>
            <p:ph type="title"/>
          </p:nvPr>
        </p:nvSpPr>
        <p:spPr>
          <a:xfrm>
            <a:off x="609600" y="274638"/>
            <a:ext cx="8077200" cy="747712"/>
          </a:xfrm>
        </p:spPr>
        <p:txBody>
          <a:bodyPr/>
          <a:lstStyle/>
          <a:p>
            <a:pPr eaLnBrk="1" hangingPunct="1"/>
            <a:r>
              <a:rPr lang="en-US" altLang="en-US" sz="40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AMERICAN CINCINNATUS</a:t>
            </a:r>
          </a:p>
        </p:txBody>
      </p:sp>
      <p:pic>
        <p:nvPicPr>
          <p:cNvPr id="27650" name="Picture 3">
            <a:extLst>
              <a:ext uri="{FF2B5EF4-FFF2-40B4-BE49-F238E27FC236}">
                <a16:creationId xmlns:a16="http://schemas.microsoft.com/office/drawing/2014/main" id="{81DF11B2-ECF5-40F0-A33C-B5A6E2F412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0" y="1147763"/>
            <a:ext cx="2857500" cy="4929187"/>
          </a:xfrm>
        </p:spPr>
      </p:pic>
      <p:sp>
        <p:nvSpPr>
          <p:cNvPr id="12292" name="Slide Number Placeholder 1">
            <a:extLst>
              <a:ext uri="{FF2B5EF4-FFF2-40B4-BE49-F238E27FC236}">
                <a16:creationId xmlns:a16="http://schemas.microsoft.com/office/drawing/2014/main" id="{7521DBC2-75B8-49F2-BDC0-A8040F605573}"/>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BE2AFB3A-0765-454B-AB72-E38D5DD4BB66}" type="slidenum">
              <a:rPr lang="en-US" altLang="en-US" sz="1000">
                <a:latin typeface="Arial" panose="020B0604020202020204" pitchFamily="34" charset="0"/>
              </a:rPr>
              <a:pPr/>
              <a:t>5</a:t>
            </a:fld>
            <a:endParaRPr lang="en-US" altLang="en-US" sz="1000">
              <a:latin typeface="Arial" panose="020B0604020202020204" pitchFamily="34" charset="0"/>
            </a:endParaRPr>
          </a:p>
        </p:txBody>
      </p:sp>
      <p:sp>
        <p:nvSpPr>
          <p:cNvPr id="27652" name="Rectangle 3">
            <a:extLst>
              <a:ext uri="{FF2B5EF4-FFF2-40B4-BE49-F238E27FC236}">
                <a16:creationId xmlns:a16="http://schemas.microsoft.com/office/drawing/2014/main" id="{8851DC61-248E-4601-BF51-1544F206ED35}"/>
              </a:ext>
            </a:extLst>
          </p:cNvPr>
          <p:cNvSpPr>
            <a:spLocks noChangeArrowheads="1"/>
          </p:cNvSpPr>
          <p:nvPr/>
        </p:nvSpPr>
        <p:spPr bwMode="auto">
          <a:xfrm>
            <a:off x="457200" y="6202363"/>
            <a:ext cx="822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eaLnBrk="1" hangingPunct="1"/>
            <a:r>
              <a:rPr lang="en-US" altLang="en-US" sz="1600" b="1">
                <a:solidFill>
                  <a:srgbClr val="0000CC"/>
                </a:solidFill>
                <a:latin typeface="Times New Roman" panose="02020603050405020304" pitchFamily="18" charset="0"/>
              </a:rPr>
              <a:t>GEORGE WASHINGTON, JEAN ANTOINE HOUDON, 1785-1791</a:t>
            </a:r>
          </a:p>
          <a:p>
            <a:pPr algn="ctr" eaLnBrk="1" hangingPunct="1"/>
            <a:r>
              <a:rPr lang="en-US" altLang="en-US" sz="1400" b="1">
                <a:solidFill>
                  <a:srgbClr val="0000CC"/>
                </a:solidFill>
                <a:latin typeface="Times New Roman" panose="02020603050405020304" pitchFamily="18" charset="0"/>
              </a:rPr>
              <a:t>Located in the Virginia State Capitol Building, Richmond, Virginia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C1942052-C925-42D0-969B-C484BD072041}"/>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183FCF63-878E-4421-8525-99F38C74C86D}" type="slidenum">
              <a:rPr lang="en-US" altLang="en-US" sz="1400">
                <a:latin typeface="Arial" panose="020B0604020202020204" pitchFamily="34" charset="0"/>
              </a:rPr>
              <a:pPr/>
              <a:t>6</a:t>
            </a:fld>
            <a:endParaRPr lang="en-US" altLang="en-US" sz="1400">
              <a:latin typeface="Arial" panose="020B0604020202020204" pitchFamily="34" charset="0"/>
            </a:endParaRPr>
          </a:p>
        </p:txBody>
      </p:sp>
      <p:pic>
        <p:nvPicPr>
          <p:cNvPr id="29698" name="Picture 1">
            <a:extLst>
              <a:ext uri="{FF2B5EF4-FFF2-40B4-BE49-F238E27FC236}">
                <a16:creationId xmlns:a16="http://schemas.microsoft.com/office/drawing/2014/main" id="{6E199D1C-C7F7-4DEF-A09E-69DC09C40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8089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FBA6FCD1-CDF1-4BFC-A6D4-743863C65221}"/>
              </a:ext>
            </a:extLst>
          </p:cNvPr>
          <p:cNvSpPr>
            <a:spLocks noGrp="1" noChangeArrowheads="1"/>
          </p:cNvSpPr>
          <p:nvPr>
            <p:ph type="title"/>
          </p:nvPr>
        </p:nvSpPr>
        <p:spPr>
          <a:xfrm>
            <a:off x="0" y="-20638"/>
            <a:ext cx="9144000" cy="1066801"/>
          </a:xfrm>
        </p:spPr>
        <p:txBody>
          <a:bodyPr/>
          <a:lstStyle/>
          <a:p>
            <a:r>
              <a:rPr lang="en-US" altLang="en-US" sz="3600" b="1">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RELUCTANT REPUBLICAN:  THE CONSTITUTIONAL CONVENTION</a:t>
            </a:r>
          </a:p>
        </p:txBody>
      </p:sp>
      <p:sp>
        <p:nvSpPr>
          <p:cNvPr id="29700" name="TextBox 3">
            <a:extLst>
              <a:ext uri="{FF2B5EF4-FFF2-40B4-BE49-F238E27FC236}">
                <a16:creationId xmlns:a16="http://schemas.microsoft.com/office/drawing/2014/main" id="{3994D284-E3DC-4F2D-8CA7-3FFE33AE3B5E}"/>
              </a:ext>
            </a:extLst>
          </p:cNvPr>
          <p:cNvSpPr txBox="1">
            <a:spLocks noChangeArrowheads="1"/>
          </p:cNvSpPr>
          <p:nvPr/>
        </p:nvSpPr>
        <p:spPr bwMode="auto">
          <a:xfrm flipH="1">
            <a:off x="1333500" y="6192837"/>
            <a:ext cx="6477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dirty="0"/>
              <a:t>Washington as Statesman at the Constitutional Convention, </a:t>
            </a:r>
            <a:r>
              <a:rPr lang="en-US" altLang="en-US" sz="1800" dirty="0"/>
              <a:t>Junius Brutus Stearns, 1856</a:t>
            </a:r>
            <a:endParaRPr lang="en-US" altLang="en-US" sz="1800" i="1" dirty="0"/>
          </a:p>
          <a:p>
            <a:endParaRPr lang="en-US" altLang="en-US" sz="1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4C9F489-934E-4611-AAB7-52E9678D4F6B}"/>
              </a:ext>
            </a:extLst>
          </p:cNvPr>
          <p:cNvSpPr txBox="1">
            <a:spLocks noChangeArrowheads="1"/>
          </p:cNvSpPr>
          <p:nvPr/>
        </p:nvSpPr>
        <p:spPr bwMode="auto">
          <a:xfrm>
            <a:off x="4335463" y="57038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endParaRPr lang="en-US" altLang="en-US" sz="1800" b="1">
              <a:solidFill>
                <a:srgbClr val="FFFF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xit" presetSubtype="0" fill="hold" grpId="1" nodeType="withEffect" nodePh="1">
                                  <p:stCondLst>
                                    <p:cond delay="0"/>
                                  </p:stCondLst>
                                  <p:endCondLst>
                                    <p:cond evt="begin" delay="0">
                                      <p:tn val="8"/>
                                    </p:cond>
                                  </p:endCondLst>
                                  <p:childTnLst>
                                    <p:animEffect transition="out" filter="dissolv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a:extLst>
              <a:ext uri="{FF2B5EF4-FFF2-40B4-BE49-F238E27FC236}">
                <a16:creationId xmlns:a16="http://schemas.microsoft.com/office/drawing/2014/main" id="{E7D40D35-B1BD-4E3C-BC03-6ED048CEAD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25513"/>
            <a:ext cx="368935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3">
            <a:extLst>
              <a:ext uri="{FF2B5EF4-FFF2-40B4-BE49-F238E27FC236}">
                <a16:creationId xmlns:a16="http://schemas.microsoft.com/office/drawing/2014/main" id="{00490785-B138-49B3-96C9-D7C0AC0EB04D}"/>
              </a:ext>
            </a:extLst>
          </p:cNvPr>
          <p:cNvSpPr txBox="1">
            <a:spLocks noChangeArrowheads="1"/>
          </p:cNvSpPr>
          <p:nvPr/>
        </p:nvSpPr>
        <p:spPr bwMode="auto">
          <a:xfrm flipH="1">
            <a:off x="457200" y="5653088"/>
            <a:ext cx="3581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r>
              <a:rPr lang="en-US" altLang="en-US" sz="1800" i="1"/>
              <a:t>The Lansdowne Portrait, </a:t>
            </a:r>
            <a:r>
              <a:rPr lang="en-US" altLang="en-US" sz="1800"/>
              <a:t>Oil on Canvas, Charles Wilson Peale, 1796</a:t>
            </a:r>
            <a:endParaRPr lang="en-US" altLang="en-US" sz="1800" i="1"/>
          </a:p>
          <a:p>
            <a:endParaRPr lang="en-US" altLang="en-US" sz="1600">
              <a:latin typeface="Times New Roman" panose="02020603050405020304" pitchFamily="18" charset="0"/>
              <a:cs typeface="Times New Roman" panose="02020603050405020304" pitchFamily="18" charset="0"/>
            </a:endParaRPr>
          </a:p>
        </p:txBody>
      </p:sp>
      <p:sp>
        <p:nvSpPr>
          <p:cNvPr id="31747" name="Title 1">
            <a:extLst>
              <a:ext uri="{FF2B5EF4-FFF2-40B4-BE49-F238E27FC236}">
                <a16:creationId xmlns:a16="http://schemas.microsoft.com/office/drawing/2014/main" id="{EAEF9FB1-17F3-4E93-BF57-08719BE9397B}"/>
              </a:ext>
            </a:extLst>
          </p:cNvPr>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pPr algn="ctr"/>
            <a:r>
              <a:rPr lang="en-US" altLang="en-US" sz="4000" b="1">
                <a:solidFill>
                  <a:srgbClr val="0000CC"/>
                </a:solidFill>
                <a:latin typeface="Times New Roman" panose="02020603050405020304" pitchFamily="18" charset="0"/>
                <a:cs typeface="Times New Roman" panose="02020603050405020304" pitchFamily="18" charset="0"/>
              </a:rPr>
              <a:t>MAN OF VISION</a:t>
            </a:r>
          </a:p>
        </p:txBody>
      </p:sp>
      <p:sp>
        <p:nvSpPr>
          <p:cNvPr id="16389" name="Slide Number Placeholder 1">
            <a:extLst>
              <a:ext uri="{FF2B5EF4-FFF2-40B4-BE49-F238E27FC236}">
                <a16:creationId xmlns:a16="http://schemas.microsoft.com/office/drawing/2014/main" id="{EFD2D75E-E443-4DF8-B078-1BCE1DC1C62A}"/>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E70523BC-9293-4E1E-A72B-23992DB086AD}"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C3DBC394-5712-40F2-A029-BA1076BB7E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12800"/>
            <a:ext cx="91440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lide Number Placeholder 1">
            <a:extLst>
              <a:ext uri="{FF2B5EF4-FFF2-40B4-BE49-F238E27FC236}">
                <a16:creationId xmlns:a16="http://schemas.microsoft.com/office/drawing/2014/main" id="{708219F7-355E-4F6D-84F3-979B5B5CA3EB}"/>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85F075C5-AC91-498B-9AF1-A41649F5BF61}"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a:extLst>
              <a:ext uri="{FF2B5EF4-FFF2-40B4-BE49-F238E27FC236}">
                <a16:creationId xmlns:a16="http://schemas.microsoft.com/office/drawing/2014/main" id="{6AB5E98A-6BEF-458F-BDB9-81044E58436C}"/>
              </a:ext>
            </a:extLst>
          </p:cNvPr>
          <p:cNvSpPr>
            <a:spLocks noGrp="1" noChangeArrowheads="1"/>
          </p:cNvSpPr>
          <p:nvPr>
            <p:ph type="title"/>
          </p:nvPr>
        </p:nvSpPr>
        <p:spPr>
          <a:xfrm>
            <a:off x="609600" y="274638"/>
            <a:ext cx="8077200" cy="695325"/>
          </a:xfrm>
        </p:spPr>
        <p:txBody>
          <a:bodyPr/>
          <a:lstStyle/>
          <a:p>
            <a:r>
              <a:rPr lang="en-US" altLang="en-US" sz="4000" b="1">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MAN OF VISION</a:t>
            </a:r>
          </a:p>
        </p:txBody>
      </p:sp>
      <p:sp>
        <p:nvSpPr>
          <p:cNvPr id="20483" name="Slide Number Placeholder 3">
            <a:extLst>
              <a:ext uri="{FF2B5EF4-FFF2-40B4-BE49-F238E27FC236}">
                <a16:creationId xmlns:a16="http://schemas.microsoft.com/office/drawing/2014/main" id="{3B3E9A21-EAC8-4DCF-A450-2CC8292CF1B4}"/>
              </a:ext>
            </a:extLst>
          </p:cNvPr>
          <p:cNvSpPr>
            <a:spLocks noGrp="1"/>
          </p:cNvSpPr>
          <p:nvPr>
            <p:ph type="sldNum" sz="quarter" idx="12"/>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Charlemagne Std" pitchFamily="82" charset="0"/>
                <a:ea typeface="ＭＳ Ｐゴシック" panose="020B0600070205080204" pitchFamily="34" charset="-128"/>
              </a:defRPr>
            </a:lvl1pPr>
            <a:lvl2pPr marL="742950" indent="-285750">
              <a:defRPr sz="2400">
                <a:solidFill>
                  <a:schemeClr val="tx1"/>
                </a:solidFill>
                <a:latin typeface="Charlemagne Std" pitchFamily="82" charset="0"/>
                <a:ea typeface="ＭＳ Ｐゴシック" panose="020B0600070205080204" pitchFamily="34" charset="-128"/>
              </a:defRPr>
            </a:lvl2pPr>
            <a:lvl3pPr marL="1143000" indent="-228600">
              <a:defRPr sz="2400">
                <a:solidFill>
                  <a:schemeClr val="tx1"/>
                </a:solidFill>
                <a:latin typeface="Charlemagne Std" pitchFamily="82" charset="0"/>
                <a:ea typeface="ＭＳ Ｐゴシック" panose="020B0600070205080204" pitchFamily="34" charset="-128"/>
              </a:defRPr>
            </a:lvl3pPr>
            <a:lvl4pPr marL="1600200" indent="-228600">
              <a:defRPr sz="2400">
                <a:solidFill>
                  <a:schemeClr val="tx1"/>
                </a:solidFill>
                <a:latin typeface="Charlemagne Std" pitchFamily="82" charset="0"/>
                <a:ea typeface="ＭＳ Ｐゴシック" panose="020B0600070205080204" pitchFamily="34" charset="-128"/>
              </a:defRPr>
            </a:lvl4pPr>
            <a:lvl5pPr marL="2057400" indent="-228600">
              <a:defRPr sz="2400">
                <a:solidFill>
                  <a:schemeClr val="tx1"/>
                </a:solidFill>
                <a:latin typeface="Charlemagne Std" pitchFamily="8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harlemagne Std" pitchFamily="82" charset="0"/>
                <a:ea typeface="ＭＳ Ｐゴシック" panose="020B0600070205080204" pitchFamily="34" charset="-128"/>
              </a:defRPr>
            </a:lvl9pPr>
          </a:lstStyle>
          <a:p>
            <a:fld id="{90620A65-5168-493B-99C6-7525D13428A0}" type="slidenum">
              <a:rPr lang="en-US" altLang="en-US" sz="1400">
                <a:solidFill>
                  <a:srgbClr val="000000"/>
                </a:solidFill>
                <a:latin typeface="Arial" panose="020B0604020202020204" pitchFamily="34" charset="0"/>
              </a:rPr>
              <a:pPr/>
              <a:t>9</a:t>
            </a:fld>
            <a:endParaRPr lang="en-US" altLang="en-US" sz="1400">
              <a:solidFill>
                <a:srgbClr val="000000"/>
              </a:solidFill>
              <a:latin typeface="Arial" panose="020B0604020202020204" pitchFamily="34" charset="0"/>
            </a:endParaRPr>
          </a:p>
        </p:txBody>
      </p:sp>
      <p:pic>
        <p:nvPicPr>
          <p:cNvPr id="35843" name="Picture 3">
            <a:extLst>
              <a:ext uri="{FF2B5EF4-FFF2-40B4-BE49-F238E27FC236}">
                <a16:creationId xmlns:a16="http://schemas.microsoft.com/office/drawing/2014/main" id="{5F231EAB-4AFE-4C9E-B418-90C104C3C2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4138" y="969963"/>
            <a:ext cx="3543300" cy="5681662"/>
          </a:xfrm>
          <a:noFill/>
        </p:spPr>
      </p:pic>
      <p:pic>
        <p:nvPicPr>
          <p:cNvPr id="35844" name="Picture 1">
            <a:extLst>
              <a:ext uri="{FF2B5EF4-FFF2-40B4-BE49-F238E27FC236}">
                <a16:creationId xmlns:a16="http://schemas.microsoft.com/office/drawing/2014/main" id="{2859048E-2B07-47DC-9CFE-97D18EAF06B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3500" y="969963"/>
            <a:ext cx="4968875" cy="2328862"/>
          </a:xfrm>
          <a:noFill/>
        </p:spPr>
      </p:pic>
      <p:pic>
        <p:nvPicPr>
          <p:cNvPr id="35845" name="Picture 1">
            <a:extLst>
              <a:ext uri="{FF2B5EF4-FFF2-40B4-BE49-F238E27FC236}">
                <a16:creationId xmlns:a16="http://schemas.microsoft.com/office/drawing/2014/main" id="{5439BD12-E84B-4C13-A02A-C24E80DAE1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3336925"/>
            <a:ext cx="253682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3659</TotalTime>
  <Words>1886</Words>
  <Application>Microsoft Office PowerPoint</Application>
  <PresentationFormat>On-screen Show (4:3)</PresentationFormat>
  <Paragraphs>182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Charlemagne Std</vt:lpstr>
      <vt:lpstr>ＭＳ Ｐゴシック</vt:lpstr>
      <vt:lpstr>Arial</vt:lpstr>
      <vt:lpstr>Calibri</vt:lpstr>
      <vt:lpstr>Times New Roman</vt:lpstr>
      <vt:lpstr>+mj-lt</vt:lpstr>
      <vt:lpstr>Wingdings</vt:lpstr>
      <vt:lpstr>Default Design</vt:lpstr>
      <vt:lpstr>GEORGE WASHINGTON:   INDISPENSIBLE VISIONARY</vt:lpstr>
      <vt:lpstr>BACKCOUNTRY SURVEYOR</vt:lpstr>
      <vt:lpstr>PowerPoint Presentation</vt:lpstr>
      <vt:lpstr>REVOLUTIONARY COMMANDER</vt:lpstr>
      <vt:lpstr>AMERICAN CINCINNATUS</vt:lpstr>
      <vt:lpstr>RELUCTANT REPUBLICAN:  THE CONSTITUTIONAL CONVENTION</vt:lpstr>
      <vt:lpstr>PowerPoint Presentation</vt:lpstr>
      <vt:lpstr>PowerPoint Presentation</vt:lpstr>
      <vt:lpstr>MAN OF VISION</vt:lpstr>
      <vt:lpstr>PowerPoint Presentation</vt:lpstr>
      <vt:lpstr>PowerPoint Presentation</vt:lpstr>
    </vt:vector>
  </TitlesOfParts>
  <Company>School District of Lancaster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ORESTEIA</dc:title>
  <dc:creator>Tim Isaacs</dc:creator>
  <cp:lastModifiedBy>John Koehler</cp:lastModifiedBy>
  <cp:revision>301</cp:revision>
  <cp:lastPrinted>2016-05-19T19:17:49Z</cp:lastPrinted>
  <dcterms:created xsi:type="dcterms:W3CDTF">2011-05-05T16:21:01Z</dcterms:created>
  <dcterms:modified xsi:type="dcterms:W3CDTF">2020-05-12T01:10:01Z</dcterms:modified>
</cp:coreProperties>
</file>