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6" r:id="rId2"/>
    <p:sldId id="343" r:id="rId3"/>
    <p:sldId id="380" r:id="rId4"/>
    <p:sldId id="344" r:id="rId5"/>
    <p:sldId id="298" r:id="rId6"/>
    <p:sldId id="350" r:id="rId7"/>
    <p:sldId id="296" r:id="rId8"/>
    <p:sldId id="345" r:id="rId9"/>
    <p:sldId id="348" r:id="rId10"/>
    <p:sldId id="353" r:id="rId11"/>
    <p:sldId id="355" r:id="rId12"/>
    <p:sldId id="385" r:id="rId13"/>
    <p:sldId id="357" r:id="rId14"/>
    <p:sldId id="283" r:id="rId15"/>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2E2E2"/>
    <a:srgbClr val="FFFF99"/>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862DDB3-817E-4BC1-901A-EE1DF914A59E}"/>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1" name="Rectangle 3">
            <a:extLst>
              <a:ext uri="{FF2B5EF4-FFF2-40B4-BE49-F238E27FC236}">
                <a16:creationId xmlns:a16="http://schemas.microsoft.com/office/drawing/2014/main" id="{BBA2818A-6773-4AD5-ADD9-1370E640CC18}"/>
              </a:ext>
            </a:extLst>
          </p:cNvPr>
          <p:cNvSpPr>
            <a:spLocks noGrp="1" noChangeArrowheads="1"/>
          </p:cNvSpPr>
          <p:nvPr>
            <p:ph type="dt" sz="quarter"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48132" name="Rectangle 4">
            <a:extLst>
              <a:ext uri="{FF2B5EF4-FFF2-40B4-BE49-F238E27FC236}">
                <a16:creationId xmlns:a16="http://schemas.microsoft.com/office/drawing/2014/main" id="{40948A3B-B2AE-4BD0-8BCE-0467F69D7996}"/>
              </a:ext>
            </a:extLst>
          </p:cNvPr>
          <p:cNvSpPr>
            <a:spLocks noGrp="1" noChangeArrowheads="1"/>
          </p:cNvSpPr>
          <p:nvPr>
            <p:ph type="ftr" sz="quarter" idx="2"/>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3" name="Rectangle 5">
            <a:extLst>
              <a:ext uri="{FF2B5EF4-FFF2-40B4-BE49-F238E27FC236}">
                <a16:creationId xmlns:a16="http://schemas.microsoft.com/office/drawing/2014/main" id="{6AF7D89A-6C5E-4821-9613-375DAEDC03CA}"/>
              </a:ext>
            </a:extLst>
          </p:cNvPr>
          <p:cNvSpPr>
            <a:spLocks noGrp="1" noChangeArrowheads="1"/>
          </p:cNvSpPr>
          <p:nvPr>
            <p:ph type="sldNum" sz="quarter" idx="3"/>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b" anchorCtr="0" compatLnSpc="1">
            <a:prstTxWarp prst="textNoShape">
              <a:avLst/>
            </a:prstTxWarp>
          </a:bodyPr>
          <a:lstStyle>
            <a:lvl1pPr algn="r" eaLnBrk="1" hangingPunct="1">
              <a:defRPr sz="1200">
                <a:latin typeface="Arial" panose="020B0604020202020204" pitchFamily="34" charset="0"/>
              </a:defRPr>
            </a:lvl1pPr>
          </a:lstStyle>
          <a:p>
            <a:fld id="{66C01438-B8EC-4505-8755-2000502D8F8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03DF76-182C-4C6C-9AF8-7163FFE33E3A}"/>
              </a:ext>
            </a:extLst>
          </p:cNvPr>
          <p:cNvSpPr>
            <a:spLocks noGrp="1"/>
          </p:cNvSpPr>
          <p:nvPr>
            <p:ph type="hdr" sz="quarter"/>
          </p:nvPr>
        </p:nvSpPr>
        <p:spPr>
          <a:xfrm>
            <a:off x="0" y="0"/>
            <a:ext cx="3078163" cy="469900"/>
          </a:xfrm>
          <a:prstGeom prst="rect">
            <a:avLst/>
          </a:prstGeom>
        </p:spPr>
        <p:txBody>
          <a:bodyPr vert="horz" lIns="94485" tIns="47242" rIns="94485" bIns="47242" rtlCol="0"/>
          <a:lstStyle>
            <a:lvl1pPr algn="l" eaLnBrk="1" hangingPunct="1">
              <a:defRPr sz="1200">
                <a:latin typeface="Charlemagne Std" pitchFamily="82"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9CF453E1-A755-41DA-9F6E-06DC3429B6E1}"/>
              </a:ext>
            </a:extLst>
          </p:cNvPr>
          <p:cNvSpPr>
            <a:spLocks noGrp="1"/>
          </p:cNvSpPr>
          <p:nvPr>
            <p:ph type="dt" idx="1"/>
          </p:nvPr>
        </p:nvSpPr>
        <p:spPr>
          <a:xfrm>
            <a:off x="4022725" y="0"/>
            <a:ext cx="3078163" cy="469900"/>
          </a:xfrm>
          <a:prstGeom prst="rect">
            <a:avLst/>
          </a:prstGeom>
        </p:spPr>
        <p:txBody>
          <a:bodyPr vert="horz" wrap="square" lIns="94485" tIns="47242" rIns="94485" bIns="47242" numCol="1" anchor="t" anchorCtr="0" compatLnSpc="1">
            <a:prstTxWarp prst="textNoShape">
              <a:avLst/>
            </a:prstTxWarp>
          </a:bodyPr>
          <a:lstStyle>
            <a:lvl1pPr algn="r" eaLnBrk="1" hangingPunct="1">
              <a:defRPr sz="1200"/>
            </a:lvl1pPr>
          </a:lstStyle>
          <a:p>
            <a:fld id="{99975F95-0387-4B34-8814-019CBCFC6CAD}" type="datetimeFigureOut">
              <a:rPr lang="en-US" altLang="en-US"/>
              <a:pPr/>
              <a:t>5/11/2020</a:t>
            </a:fld>
            <a:endParaRPr lang="en-US" altLang="en-US"/>
          </a:p>
        </p:txBody>
      </p:sp>
      <p:sp>
        <p:nvSpPr>
          <p:cNvPr id="4" name="Slide Image Placeholder 3">
            <a:extLst>
              <a:ext uri="{FF2B5EF4-FFF2-40B4-BE49-F238E27FC236}">
                <a16:creationId xmlns:a16="http://schemas.microsoft.com/office/drawing/2014/main" id="{85F066A8-4D6F-49CD-B0BD-5C4A8CD44C5F}"/>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485" tIns="47242" rIns="94485" bIns="47242" rtlCol="0" anchor="ctr"/>
          <a:lstStyle/>
          <a:p>
            <a:pPr lvl="0"/>
            <a:endParaRPr lang="en-US" noProof="0" dirty="0"/>
          </a:p>
        </p:txBody>
      </p:sp>
      <p:sp>
        <p:nvSpPr>
          <p:cNvPr id="5" name="Notes Placeholder 4">
            <a:extLst>
              <a:ext uri="{FF2B5EF4-FFF2-40B4-BE49-F238E27FC236}">
                <a16:creationId xmlns:a16="http://schemas.microsoft.com/office/drawing/2014/main" id="{2FB2282B-4DC0-4FB3-822F-7D1EA6279375}"/>
              </a:ext>
            </a:extLst>
          </p:cNvPr>
          <p:cNvSpPr>
            <a:spLocks noGrp="1"/>
          </p:cNvSpPr>
          <p:nvPr>
            <p:ph type="body" sz="quarter" idx="3"/>
          </p:nvPr>
        </p:nvSpPr>
        <p:spPr>
          <a:xfrm>
            <a:off x="709613" y="4459288"/>
            <a:ext cx="5683250" cy="4224337"/>
          </a:xfrm>
          <a:prstGeom prst="rect">
            <a:avLst/>
          </a:prstGeom>
        </p:spPr>
        <p:txBody>
          <a:bodyPr vert="horz" lIns="94485" tIns="47242" rIns="94485" bIns="472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98C795F-6BE7-4127-9773-1C463D6BCBFF}"/>
              </a:ext>
            </a:extLst>
          </p:cNvPr>
          <p:cNvSpPr>
            <a:spLocks noGrp="1"/>
          </p:cNvSpPr>
          <p:nvPr>
            <p:ph type="ftr" sz="quarter" idx="4"/>
          </p:nvPr>
        </p:nvSpPr>
        <p:spPr>
          <a:xfrm>
            <a:off x="0" y="8916988"/>
            <a:ext cx="3078163" cy="469900"/>
          </a:xfrm>
          <a:prstGeom prst="rect">
            <a:avLst/>
          </a:prstGeom>
        </p:spPr>
        <p:txBody>
          <a:bodyPr vert="horz" lIns="94485" tIns="47242" rIns="94485" bIns="47242" rtlCol="0" anchor="b"/>
          <a:lstStyle>
            <a:lvl1pPr algn="l" eaLnBrk="1" hangingPunct="1">
              <a:defRPr sz="1200">
                <a:latin typeface="Charlemagne Std" pitchFamily="82"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65051FA-B9BF-44F7-9F2A-137D07145DD2}"/>
              </a:ext>
            </a:extLst>
          </p:cNvPr>
          <p:cNvSpPr>
            <a:spLocks noGrp="1"/>
          </p:cNvSpPr>
          <p:nvPr>
            <p:ph type="sldNum" sz="quarter" idx="5"/>
          </p:nvPr>
        </p:nvSpPr>
        <p:spPr>
          <a:xfrm>
            <a:off x="4022725" y="8916988"/>
            <a:ext cx="3078163" cy="469900"/>
          </a:xfrm>
          <a:prstGeom prst="rect">
            <a:avLst/>
          </a:prstGeom>
        </p:spPr>
        <p:txBody>
          <a:bodyPr vert="horz" wrap="square" lIns="94485" tIns="47242" rIns="94485" bIns="47242" numCol="1" anchor="b" anchorCtr="0" compatLnSpc="1">
            <a:prstTxWarp prst="textNoShape">
              <a:avLst/>
            </a:prstTxWarp>
          </a:bodyPr>
          <a:lstStyle>
            <a:lvl1pPr algn="r" eaLnBrk="1" hangingPunct="1">
              <a:defRPr sz="1200"/>
            </a:lvl1pPr>
          </a:lstStyle>
          <a:p>
            <a:fld id="{BD2AFD59-0A2E-4C6D-AD3E-7554942D832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736834B-B2CE-4818-8B1B-D42AAA71E0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0882E377-FE27-4821-B70A-80EE120C24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EB6AD8B0-CB26-405B-8878-39C9AC9B3D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7178BA8-0184-457E-BADF-0496083DBEC9}"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3C3DAEE-5E5C-4521-837C-7434169AF3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924A9033-4191-47FB-BB53-16AE6EED5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Gilbert Stuart painted the Lansdowne portrait toward the end of Washington’s second term as president and as Washington was about to do the unthinkable – for a second time, in true republican and democratic fashion, give up power!  </a:t>
            </a:r>
          </a:p>
          <a:p>
            <a:pPr marL="228600" indent="-228600">
              <a:buFont typeface="Calibri" panose="020F0502020204030204" pitchFamily="34" charset="0"/>
              <a:buAutoNum type="arabicPeriod"/>
            </a:pPr>
            <a:r>
              <a:rPr lang="en-US" altLang="en-US" b="1">
                <a:ea typeface="ＭＳ Ｐゴシック" panose="020B0600070205080204" pitchFamily="34" charset="-128"/>
              </a:rPr>
              <a:t>The portrait presents Washington as statesman – this is Washington as president.</a:t>
            </a:r>
          </a:p>
        </p:txBody>
      </p:sp>
      <p:sp>
        <p:nvSpPr>
          <p:cNvPr id="38915" name="Slide Number Placeholder 3">
            <a:extLst>
              <a:ext uri="{FF2B5EF4-FFF2-40B4-BE49-F238E27FC236}">
                <a16:creationId xmlns:a16="http://schemas.microsoft.com/office/drawing/2014/main" id="{BEAF71BD-432E-4714-9F33-63D183F1D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3C99DDB-BBE1-4F5D-A880-6C63A30333CE}"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51B1B042-570F-46DC-A386-6DC51907A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5FB7BB0-1735-45E1-8016-B90E45641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However, the symbolism Stuart uses provides a beautiful reflection of Washington’s beliefs about the rule of law. </a:t>
            </a:r>
          </a:p>
          <a:p>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To the left of Washington are dissipating storm clouds – to his right, a rainbow is evident.  </a:t>
            </a: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That Stuart includes the rainbow, we find 2 clear references to Noah and the Great Deluge – storm clouds alone could simply suggest political and/or social turmoil, but his including the rainbow, symbolizing the storm has passed, alludes to Noah and the Flood</a:t>
            </a:r>
          </a:p>
        </p:txBody>
      </p:sp>
      <p:sp>
        <p:nvSpPr>
          <p:cNvPr id="40963" name="Slide Number Placeholder 3">
            <a:extLst>
              <a:ext uri="{FF2B5EF4-FFF2-40B4-BE49-F238E27FC236}">
                <a16:creationId xmlns:a16="http://schemas.microsoft.com/office/drawing/2014/main" id="{FC8A4DBB-D3DE-4ACA-9DD6-2F1A8730FC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25E0DC1-528E-4F6E-873F-9FDA225D7789}"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B208A8C2-6237-451E-BBE0-8FF310CE4A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1E56B403-D2BD-441F-A6C1-87C2B1FAB1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With this visual reference to Noah, a third allusion emerges under close examination – the ink well takes on the distinct look and feel of an ark.  This is possibly an allusion to Noah’s Ark.</a:t>
            </a:r>
          </a:p>
          <a:p>
            <a:endParaRPr lang="en-US" altLang="en-US" b="1">
              <a:ea typeface="ＭＳ Ｐゴシック" panose="020B0600070205080204" pitchFamily="34" charset="-128"/>
            </a:endParaRPr>
          </a:p>
          <a:p>
            <a:r>
              <a:rPr lang="en-US" altLang="en-US" b="1">
                <a:ea typeface="ＭＳ Ｐゴシック" panose="020B0600070205080204" pitchFamily="34" charset="-128"/>
              </a:rPr>
              <a:t>The National Portrait Gallery notes that the inkwell may refer to the making of laws:</a:t>
            </a:r>
          </a:p>
          <a:p>
            <a:r>
              <a:rPr lang="en-US" altLang="en-US" b="1">
                <a:ea typeface="ＭＳ Ｐゴシック" panose="020B0600070205080204" pitchFamily="34" charset="-128"/>
              </a:rPr>
              <a:t> </a:t>
            </a:r>
          </a:p>
          <a:p>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The inkwell and quill may refer to the making of laws and the fact that Washington wrote and signed many important documents in his lifetime  The two documents on the table could be Stuart</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s way of symbolizing Washington</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s role in important documents, but Stuart does not portray any specific document, such as the recently signed Jay</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s Treaty.</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 </a:t>
            </a:r>
          </a:p>
          <a:p>
            <a:endParaRPr lang="en-US" altLang="en-US" b="1">
              <a:ea typeface="ＭＳ Ｐゴシック" panose="020B0600070205080204" pitchFamily="34" charset="-128"/>
              <a:cs typeface="Arial" panose="020B0604020202020204" pitchFamily="34" charset="0"/>
            </a:endParaRPr>
          </a:p>
          <a:p>
            <a:r>
              <a:rPr lang="en-US" altLang="en-US" b="1">
                <a:ea typeface="ＭＳ Ｐゴシック" panose="020B0600070205080204" pitchFamily="34" charset="-128"/>
              </a:rPr>
              <a:t>The National Portrait Gallery goes on to indicate that the inkwell resembles a classical boat design, such as a Roman Corbita, a merchant ship. (</a:t>
            </a:r>
            <a:r>
              <a:rPr lang="en-US" altLang="en-US" b="1" i="1">
                <a:ea typeface="ＭＳ Ｐゴシック" panose="020B0600070205080204" pitchFamily="34" charset="-128"/>
              </a:rPr>
              <a:t>Perhaps suggesting the importance of a stable commercial system Washington and the young nation </a:t>
            </a:r>
            <a:r>
              <a:rPr lang="en-US" altLang="en-US" b="1">
                <a:ea typeface="ＭＳ Ｐゴシック" panose="020B0600070205080204" pitchFamily="34" charset="-128"/>
              </a:rPr>
              <a:t>[emphasis mine].</a:t>
            </a:r>
          </a:p>
          <a:p>
            <a:endParaRPr lang="en-US" altLang="en-US" b="1">
              <a:ea typeface="ＭＳ Ｐゴシック" panose="020B0600070205080204" pitchFamily="34" charset="-128"/>
            </a:endParaRPr>
          </a:p>
          <a:p>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Although Washington owned a great quantity of silver, which he took care to order with his full arms or the crest, the ink well in the painting may not be a real object.  Stuart generally did not use what we would call props.  The inkwell, </a:t>
            </a:r>
            <a:r>
              <a:rPr lang="en-US" altLang="ja-JP" b="1" i="1">
                <a:ea typeface="ＭＳ Ｐゴシック" panose="020B0600070205080204" pitchFamily="34" charset="-128"/>
                <a:cs typeface="Arial" panose="020B0604020202020204" pitchFamily="34" charset="0"/>
              </a:rPr>
              <a:t>fashioned in the neo-classical boat design inspired by Roman antiquity, apparently came</a:t>
            </a:r>
            <a:r>
              <a:rPr lang="en-US" altLang="ja-JP" b="1">
                <a:ea typeface="ＭＳ Ｐゴシック" panose="020B0600070205080204" pitchFamily="34" charset="-128"/>
                <a:cs typeface="Arial" panose="020B0604020202020204" pitchFamily="34" charset="0"/>
              </a:rPr>
              <a:t> </a:t>
            </a:r>
            <a:r>
              <a:rPr lang="en-US" altLang="ja-JP" b="1" i="1">
                <a:ea typeface="ＭＳ Ｐゴシック" panose="020B0600070205080204" pitchFamily="34" charset="-128"/>
                <a:cs typeface="Arial" panose="020B0604020202020204" pitchFamily="34" charset="0"/>
              </a:rPr>
              <a:t>from his imagination </a:t>
            </a:r>
            <a:r>
              <a:rPr lang="en-US" altLang="ja-JP" b="1">
                <a:ea typeface="ＭＳ Ｐゴシック" panose="020B0600070205080204" pitchFamily="34" charset="-128"/>
                <a:cs typeface="Arial" panose="020B0604020202020204" pitchFamily="34" charset="0"/>
              </a:rPr>
              <a:t>[emphasis mine]</a:t>
            </a:r>
            <a:r>
              <a:rPr lang="en-US" altLang="ja-JP" b="1" i="1">
                <a:ea typeface="ＭＳ Ｐゴシック" panose="020B0600070205080204" pitchFamily="34" charset="-128"/>
                <a:cs typeface="Arial" panose="020B0604020202020204" pitchFamily="34" charset="0"/>
              </a:rPr>
              <a:t>.  </a:t>
            </a:r>
            <a:r>
              <a:rPr lang="en-US" altLang="ja-JP" b="1">
                <a:ea typeface="ＭＳ Ｐゴシック" panose="020B0600070205080204" pitchFamily="34" charset="-128"/>
                <a:cs typeface="Arial" panose="020B0604020202020204" pitchFamily="34" charset="0"/>
              </a:rPr>
              <a:t>A quill pen rests in a hole in the roof of the inkwell</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s </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cabin.</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 Also on the table is Washington</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s black hat, of which there were contemporary descriptions.</a:t>
            </a:r>
            <a:r>
              <a:rPr lang="en-US" altLang="en-US" b="1">
                <a:ea typeface="ＭＳ Ｐゴシック" panose="020B0600070205080204" pitchFamily="34" charset="-128"/>
                <a:cs typeface="Arial" panose="020B0604020202020204" pitchFamily="34" charset="0"/>
              </a:rPr>
              <a:t>”</a:t>
            </a:r>
            <a:endParaRPr lang="en-US" altLang="ja-JP" b="1">
              <a:ea typeface="ＭＳ Ｐゴシック" panose="020B0600070205080204" pitchFamily="34" charset="-128"/>
              <a:cs typeface="Arial" panose="020B0604020202020204" pitchFamily="34" charset="0"/>
            </a:endParaRPr>
          </a:p>
          <a:p>
            <a:endParaRPr lang="en-US" altLang="ja-JP" b="1">
              <a:ea typeface="ＭＳ Ｐゴシック" panose="020B0600070205080204" pitchFamily="34" charset="-128"/>
              <a:cs typeface="Arial" panose="020B0604020202020204" pitchFamily="34" charset="0"/>
            </a:endParaRPr>
          </a:p>
          <a:p>
            <a:r>
              <a:rPr lang="en-US" altLang="en-US" b="1">
                <a:ea typeface="ＭＳ Ｐゴシック" panose="020B0600070205080204" pitchFamily="34" charset="-128"/>
              </a:rPr>
              <a:t>This inkwell strongly alludes to Noah’s Ark – and it has Washington’s family crest, so this could suggest it is “Washington’s Ark”</a:t>
            </a:r>
          </a:p>
          <a:p>
            <a:pPr>
              <a:buFont typeface="Calibri" panose="020F0502020204030204" pitchFamily="34" charset="0"/>
              <a:buAutoNum type="arabicPeriod"/>
            </a:pPr>
            <a:endParaRPr lang="en-US" altLang="en-US" b="1">
              <a:ea typeface="ＭＳ Ｐゴシック" panose="020B0600070205080204" pitchFamily="34" charset="-128"/>
              <a:cs typeface="Arial" panose="020B0604020202020204" pitchFamily="34" charset="0"/>
            </a:endParaRPr>
          </a:p>
          <a:p>
            <a:pPr>
              <a:buFont typeface="Calibri" panose="020F0502020204030204" pitchFamily="34" charset="0"/>
              <a:buAutoNum type="arabicPeriod"/>
            </a:pPr>
            <a:endParaRPr lang="en-US" altLang="en-US" b="1">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767FBE38-4C59-4D4C-81FB-21B0737F6B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155F41E-F655-4BE3-853A-6F4FC9C3D63E}" type="slidenum">
              <a:rPr lang="en-US" altLang="en-US" sz="1200">
                <a:solidFill>
                  <a:srgbClr val="000000"/>
                </a:solidFill>
              </a:rPr>
              <a:pPr/>
              <a:t>12</a:t>
            </a:fld>
            <a:endParaRPr lang="en-US"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C3EB6C67-8954-4160-A1D5-67D2AA8405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E87DE3A-D71F-4F55-900A-1F4F8AA79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To Washington it is the rule of law that will protect the republic – the rule of law is the ark that will carry the nation through the storms, trials, and tribulations that it must face.</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Through this symbolism, Stuart goes beyond contemporary suggestions that Washington was the Moses of the American people – Stuart suggests that he was also an American Noah. </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And within the context of Washington’s observation in 1786 how this new “morn” has dawned – suggesting hope – yet a cloud was hanging over the nation, suggesting a degree of strife that may actually always be present that could undermine this republican experiment.  Again, the Ark – the rule of law – will help the nation survive this strife and these clouds.</a:t>
            </a:r>
          </a:p>
          <a:p>
            <a:pPr marL="228600" indent="-228600"/>
            <a:r>
              <a:rPr lang="en-US" altLang="en-US" b="1">
                <a:ea typeface="ＭＳ Ｐゴシック" panose="020B0600070205080204" pitchFamily="34" charset="-128"/>
              </a:rPr>
              <a:t>   </a:t>
            </a:r>
          </a:p>
          <a:p>
            <a:pPr marL="228600" indent="-228600"/>
            <a:r>
              <a:rPr lang="en-US" altLang="en-US" b="1">
                <a:ea typeface="ＭＳ Ｐゴシック" panose="020B0600070205080204" pitchFamily="34" charset="-128"/>
              </a:rPr>
              <a:t>NOTE TO TEACHER – an interesting discussion with students could center on other Biblical references to “arks” – for example, the use of Noah’s Ark can bring about the connotation of the Ark of the Covenant.  In both cases, with the Rainbow and the Ark and the 10 Commandments, housed in the Ark of the Covenant, God enters into a covenant with Noah and Moses respectively – and in essence, the Constitution is a covenant – thus through the concept of “arks,” you can explore with the students the idea of the rule of law as covenants contracts, compacts (The </a:t>
            </a:r>
            <a:r>
              <a:rPr lang="en-US" altLang="en-US" b="1" i="1">
                <a:ea typeface="ＭＳ Ｐゴシック" panose="020B0600070205080204" pitchFamily="34" charset="-128"/>
              </a:rPr>
              <a:t>Mayflower </a:t>
            </a:r>
            <a:r>
              <a:rPr lang="en-US" altLang="en-US" b="1">
                <a:ea typeface="ＭＳ Ｐゴシック" panose="020B0600070205080204" pitchFamily="34" charset="-128"/>
              </a:rPr>
              <a:t>Compact), and constitutions – in a word, “agreements” between citizens and government.  </a:t>
            </a:r>
          </a:p>
          <a:p>
            <a:pPr marL="228600" indent="-228600">
              <a:buFont typeface="Calibri" panose="020F0502020204030204" pitchFamily="34" charset="0"/>
              <a:buNone/>
            </a:pPr>
            <a:endParaRPr lang="en-US" altLang="en-US" b="1">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22437927-FCCC-4574-B29F-637DEA061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0A895A5B-14ED-4483-94D2-0AD55D246EC3}"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4B69D930-6873-4E01-AB61-5A0698AEA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38D3CBBF-CF76-45A7-BA57-20D191854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FA435E6A-D31E-4885-BB01-D47FE994ED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ABEDFE3-2532-44CA-8F6C-B67CA02B2E6B}" type="slidenum">
              <a:rPr lang="en-US" altLang="en-US" sz="1200"/>
              <a:pPr/>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9ED9403-4734-463D-B12B-6B0BDDAF8A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7EE8DA9D-210A-4A7D-ADFC-617251129A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It is the rule of law that is the foundation for representative republican democracy, constitutional government, a stable economic system, and the ideals and institutions associated with civil society.</a:t>
            </a:r>
          </a:p>
        </p:txBody>
      </p:sp>
      <p:sp>
        <p:nvSpPr>
          <p:cNvPr id="22531" name="Slide Number Placeholder 3">
            <a:extLst>
              <a:ext uri="{FF2B5EF4-FFF2-40B4-BE49-F238E27FC236}">
                <a16:creationId xmlns:a16="http://schemas.microsoft.com/office/drawing/2014/main" id="{3BDF7BD5-5A3F-4D27-BCAC-578F612AA6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F2DB7AD7-816E-4845-812C-9F6E2F8D1BAF}"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2AA08A83-02F3-47B7-B5C2-83B30CE1FD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4B993E2-6AB1-46C9-81E7-754A8DC1C4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Note:  Here is an opportunity to remind students that history is more than words on a page. Our nation’s history – its ideals, accomplishments, and failures – surrounds us in the art, architecture, sculpture, films, cartoons, music, and popular culture that we experience daily. This PPT on George Washington will, hopefully, help them appreciate this idea and encourage them to look for other examples of how history is learned outside the classroom as well as in the textbooks they study in the classroom.</a:t>
            </a:r>
          </a:p>
        </p:txBody>
      </p:sp>
      <p:sp>
        <p:nvSpPr>
          <p:cNvPr id="24579" name="Slide Number Placeholder 3">
            <a:extLst>
              <a:ext uri="{FF2B5EF4-FFF2-40B4-BE49-F238E27FC236}">
                <a16:creationId xmlns:a16="http://schemas.microsoft.com/office/drawing/2014/main" id="{A53B5721-1392-44EF-8169-7EAC1E02B7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621A3245-F82B-445B-85C2-B17349DAF35B}"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B6938D8-B932-4583-A8D2-AE8E2A5E5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DAA72CA1-B2A2-4F25-A442-0BB3224006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u="sng">
                <a:ea typeface="ＭＳ Ｐゴシック" panose="020B0600070205080204" pitchFamily="34" charset="-128"/>
              </a:rPr>
              <a:t>THE PAINTING:</a:t>
            </a:r>
          </a:p>
          <a:p>
            <a:endParaRPr lang="en-US" altLang="en-US" sz="1400" b="1" u="sng">
              <a:ea typeface="ＭＳ Ｐゴシック" panose="020B0600070205080204" pitchFamily="34" charset="-128"/>
            </a:endParaRPr>
          </a:p>
          <a:p>
            <a:pPr>
              <a:buFontTx/>
              <a:buAutoNum type="arabicPeriod"/>
            </a:pPr>
            <a:r>
              <a:rPr lang="en-US" altLang="en-US" sz="1400" b="1">
                <a:ea typeface="ＭＳ Ｐゴシック" panose="020B0600070205080204" pitchFamily="34" charset="-128"/>
              </a:rPr>
              <a:t>  Although idealized, the painting depicts the rugged beauty that Washington came to admire as </a:t>
            </a:r>
            <a:r>
              <a:rPr lang="ja-JP" altLang="en-US" sz="1400" b="1">
                <a:ea typeface="ＭＳ Ｐゴシック" panose="020B0600070205080204" pitchFamily="34" charset="-128"/>
              </a:rPr>
              <a:t>“</a:t>
            </a:r>
            <a:r>
              <a:rPr lang="en-US" altLang="ja-JP" sz="1400" b="1">
                <a:ea typeface="ＭＳ Ｐゴシック" panose="020B0600070205080204" pitchFamily="34" charset="-128"/>
              </a:rPr>
              <a:t>providence</a:t>
            </a:r>
            <a:r>
              <a:rPr lang="ja-JP" altLang="en-US" sz="1400" b="1">
                <a:ea typeface="ＭＳ Ｐゴシック" panose="020B0600070205080204" pitchFamily="34" charset="-128"/>
              </a:rPr>
              <a:t>’</a:t>
            </a:r>
            <a:r>
              <a:rPr lang="en-US" altLang="ja-JP" sz="1400" b="1">
                <a:ea typeface="ＭＳ Ｐゴシック" panose="020B0600070205080204" pitchFamily="34" charset="-128"/>
              </a:rPr>
              <a:t>s favors</a:t>
            </a:r>
            <a:r>
              <a:rPr lang="ja-JP" altLang="en-US" sz="1400" b="1">
                <a:ea typeface="ＭＳ Ｐゴシック" panose="020B0600070205080204" pitchFamily="34" charset="-128"/>
              </a:rPr>
              <a:t>”</a:t>
            </a:r>
            <a:r>
              <a:rPr lang="en-US" altLang="ja-JP" sz="1400" b="1">
                <a:ea typeface="ＭＳ Ｐゴシック" panose="020B0600070205080204" pitchFamily="34" charset="-128"/>
              </a:rPr>
              <a:t> and American</a:t>
            </a:r>
            <a:r>
              <a:rPr lang="ja-JP" altLang="en-US" sz="1400" b="1">
                <a:ea typeface="ＭＳ Ｐゴシック" panose="020B0600070205080204" pitchFamily="34" charset="-128"/>
              </a:rPr>
              <a:t>’</a:t>
            </a:r>
            <a:r>
              <a:rPr lang="en-US" altLang="ja-JP" sz="1400" b="1">
                <a:ea typeface="ＭＳ Ｐゴシック" panose="020B0600070205080204" pitchFamily="34" charset="-128"/>
              </a:rPr>
              <a:t>s greatest asset:</a:t>
            </a:r>
          </a:p>
          <a:p>
            <a:pPr marL="684213" lvl="1" indent="-227013">
              <a:buFont typeface="Calibri" panose="020F0502020204030204" pitchFamily="34" charset="0"/>
              <a:buAutoNum type="alphaUcPeriod"/>
            </a:pPr>
            <a:r>
              <a:rPr lang="en-US" altLang="en-US" b="1">
                <a:ea typeface="ＭＳ Ｐゴシック" panose="020B0600070205080204" pitchFamily="34" charset="-128"/>
              </a:rPr>
              <a:t>"Would to God we may have wisdom enough to improve them [the favors of the backcountry].  I shall not rest contented 'till I have explored the Western Country, &amp; traversed those lines . . . which have given bounds to a New Empire.</a:t>
            </a:r>
            <a:r>
              <a:rPr lang="ja-JP" altLang="en-US" b="1">
                <a:ea typeface="ＭＳ Ｐゴシック" panose="020B0600070205080204" pitchFamily="34" charset="-128"/>
              </a:rPr>
              <a:t>“</a:t>
            </a:r>
            <a:r>
              <a:rPr lang="en-US" altLang="ja-JP" sz="1600" b="1">
                <a:ea typeface="ＭＳ Ｐゴシック" panose="020B0600070205080204" pitchFamily="34" charset="-128"/>
              </a:rPr>
              <a:t> (</a:t>
            </a:r>
            <a:r>
              <a:rPr lang="en-US" altLang="ja-JP" b="1">
                <a:ea typeface="ＭＳ Ｐゴシック" panose="020B0600070205080204" pitchFamily="34" charset="-128"/>
              </a:rPr>
              <a:t>George Washington to Chevalier de Chastellux, October 12, 1783)</a:t>
            </a:r>
          </a:p>
          <a:p>
            <a:pPr marL="684213" lvl="1" indent="-227013">
              <a:buFont typeface="Calibri" panose="020F0502020204030204" pitchFamily="34" charset="0"/>
              <a:buAutoNum type="alphaUcPeriod"/>
            </a:pPr>
            <a:r>
              <a:rPr lang="en-US" altLang="en-US" b="1">
                <a:ea typeface="ＭＳ Ｐゴシック" panose="020B0600070205080204" pitchFamily="34" charset="-128"/>
              </a:rPr>
              <a:t>His observations as a surveyor </a:t>
            </a:r>
            <a:r>
              <a:rPr lang="ja-JP" altLang="en-US" b="1">
                <a:ea typeface="ＭＳ Ｐゴシック" panose="020B0600070205080204" pitchFamily="34" charset="-128"/>
              </a:rPr>
              <a:t>“</a:t>
            </a:r>
            <a:r>
              <a:rPr lang="en-US" altLang="ja-JP" b="1">
                <a:ea typeface="ＭＳ Ｐゴシック" panose="020B0600070205080204" pitchFamily="34" charset="-128"/>
              </a:rPr>
              <a:t>strengthened and deepened his conviction that landownership was the most important factor of colonial development.</a:t>
            </a:r>
            <a:r>
              <a:rPr lang="ja-JP" altLang="en-US" b="1">
                <a:ea typeface="ＭＳ Ｐゴシック" panose="020B0600070205080204" pitchFamily="34" charset="-128"/>
              </a:rPr>
              <a:t>”</a:t>
            </a:r>
            <a:endParaRPr lang="en-US" altLang="ja-JP" b="1">
              <a:ea typeface="ＭＳ Ｐゴシック" panose="020B0600070205080204" pitchFamily="34" charset="-128"/>
            </a:endParaRPr>
          </a:p>
          <a:p>
            <a:pPr marL="684213" lvl="1" indent="-227013">
              <a:buFont typeface="Calibri" panose="020F0502020204030204" pitchFamily="34" charset="0"/>
              <a:buAutoNum type="alphaUcPeriod"/>
            </a:pPr>
            <a:endParaRPr lang="en-US" altLang="en-US">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Washington is depicted as a frontiersman, not the formally attired general/political leader we expect</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Buckskins and fringed boots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Powder horn and leather satchel hanging at his side</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Tools of his trade:  surveyors siting compass and chain, maps scattered on ground, notes and quill pen to record data</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Note his posture:  Firm, erect, focused on the distance; clearly a man with a purpose</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The pose of a man at work, the frontier attire, and the wilderness setting set Washington apart from illustrious contemporaries of college-educated, well-read lawyers and landed gentry</a:t>
            </a:r>
          </a:p>
          <a:p>
            <a:pPr marL="684213" lvl="1" indent="-227013">
              <a:buFont typeface="Calibri" panose="020F0502020204030204" pitchFamily="34" charset="0"/>
              <a:buAutoNum type="alphaU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Note:  Native American, head bowed in the background:  Washington understood what white encroachment meant for the indigenous people, but he felt that they would eventually </a:t>
            </a:r>
            <a:r>
              <a:rPr lang="ja-JP" altLang="en-US" sz="1600" b="1">
                <a:ea typeface="ＭＳ Ｐゴシック" panose="020B0600070205080204" pitchFamily="34" charset="-128"/>
              </a:rPr>
              <a:t>“</a:t>
            </a:r>
            <a:r>
              <a:rPr lang="en-US" altLang="ja-JP" sz="1600" b="1">
                <a:ea typeface="ＭＳ Ｐゴシック" panose="020B0600070205080204" pitchFamily="34" charset="-128"/>
              </a:rPr>
              <a:t>consent to our occupying those lands.</a:t>
            </a:r>
            <a:r>
              <a:rPr lang="ja-JP" altLang="en-US" sz="1600" b="1">
                <a:ea typeface="ＭＳ Ｐゴシック" panose="020B0600070205080204" pitchFamily="34" charset="-128"/>
              </a:rPr>
              <a:t>”</a:t>
            </a:r>
            <a:r>
              <a:rPr lang="en-US" altLang="ja-JP" sz="1600" b="1">
                <a:ea typeface="ＭＳ Ｐゴシック" panose="020B0600070205080204" pitchFamily="34" charset="-128"/>
              </a:rPr>
              <a:t> (Letter to Wm. Crawford, September 1767)</a:t>
            </a: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mj-lt"/>
              <a:buNone/>
            </a:pPr>
            <a:r>
              <a:rPr lang="en-US" altLang="en-US" sz="1600" b="1" u="sng">
                <a:ea typeface="ＭＳ Ｐゴシック" panose="020B0600070205080204" pitchFamily="34" charset="-128"/>
              </a:rPr>
              <a:t>IMPORTANCE OF SURVEYING:</a:t>
            </a: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Although often self-taught, surveyors were among the best-educated men in the colony</a:t>
            </a: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Their extensive knowledge of the land, especially the frontier, equipped many surveyors with the tools needed to become successful and rich land speculators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By the time of his death, Washington had acquired over 52,000 acres in VA, MD, PA, NY, KT, and the Ohio Valley (At one point, he is said to have possessed nearly 70,000 acres)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He also owned property in Winchester, Berkley Springs, Alexandria, and DC</a:t>
            </a:r>
          </a:p>
          <a:p>
            <a:pPr marL="684213" lvl="1" indent="-227013">
              <a:buFont typeface="Calibri" panose="020F0502020204030204" pitchFamily="34" charset="0"/>
              <a:buAutoNum type="alphaU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Surveyors held official positions that required testing and a license</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Washington passed his test and received his license as Culpeper County Surveyor from the College of William and Mary in 1749</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Those seeking to purchase land acquired a survey warrant from the land office that instructed the surveyor to make a </a:t>
            </a:r>
            <a:r>
              <a:rPr lang="ja-JP" altLang="en-US" sz="1600" b="1">
                <a:ea typeface="ＭＳ Ｐゴシック" panose="020B0600070205080204" pitchFamily="34" charset="-128"/>
              </a:rPr>
              <a:t>“</a:t>
            </a:r>
            <a:r>
              <a:rPr lang="en-US" altLang="ja-JP" sz="1600" b="1">
                <a:ea typeface="ＭＳ Ｐゴシック" panose="020B0600070205080204" pitchFamily="34" charset="-128"/>
              </a:rPr>
              <a:t>just and true</a:t>
            </a:r>
            <a:r>
              <a:rPr lang="ja-JP" altLang="en-US" sz="1600" b="1">
                <a:ea typeface="ＭＳ Ｐゴシック" panose="020B0600070205080204" pitchFamily="34" charset="-128"/>
              </a:rPr>
              <a:t>”</a:t>
            </a:r>
            <a:r>
              <a:rPr lang="en-US" altLang="ja-JP" sz="1600" b="1">
                <a:ea typeface="ＭＳ Ｐゴシック" panose="020B0600070205080204" pitchFamily="34" charset="-128"/>
              </a:rPr>
              <a:t> survey of the land, thereby officially determining and limiting its boundaries – thus the surveyor</a:t>
            </a:r>
            <a:r>
              <a:rPr lang="ja-JP" altLang="en-US" sz="1600" b="1">
                <a:ea typeface="ＭＳ Ｐゴシック" panose="020B0600070205080204" pitchFamily="34" charset="-128"/>
              </a:rPr>
              <a:t>’</a:t>
            </a:r>
            <a:r>
              <a:rPr lang="en-US" altLang="ja-JP" sz="1600" b="1">
                <a:ea typeface="ＭＳ Ｐゴシック" panose="020B0600070205080204" pitchFamily="34" charset="-128"/>
              </a:rPr>
              <a:t>s work, maps, charts, etc., became legally recognized documents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Their official position also brought them into constant contact with large land owners and the political establishment, thus enabling them to prosper both financially and politically </a:t>
            </a:r>
          </a:p>
          <a:p>
            <a:pPr marL="1255713" lvl="2" indent="-341313">
              <a:buFont typeface="Calibri" panose="020F0502020204030204" pitchFamily="34" charset="0"/>
              <a:buAutoNum type="arabicParenR"/>
            </a:pPr>
            <a:r>
              <a:rPr lang="en-US" altLang="en-US" sz="1600" b="1">
                <a:ea typeface="ＭＳ Ｐゴシック" panose="020B0600070205080204" pitchFamily="34" charset="-128"/>
              </a:rPr>
              <a:t>Example:  Washington spent three years as part of the surveying crew tasked with surveying Lord Fairfax</a:t>
            </a:r>
            <a:r>
              <a:rPr lang="ja-JP" altLang="en-US" sz="1600" b="1">
                <a:ea typeface="ＭＳ Ｐゴシック" panose="020B0600070205080204" pitchFamily="34" charset="-128"/>
              </a:rPr>
              <a:t>’</a:t>
            </a:r>
            <a:r>
              <a:rPr lang="en-US" altLang="ja-JP" sz="1600" b="1">
                <a:ea typeface="ＭＳ Ｐゴシック" panose="020B0600070205080204" pitchFamily="34" charset="-128"/>
              </a:rPr>
              <a:t>s western lands</a:t>
            </a:r>
          </a:p>
          <a:p>
            <a:pPr marL="1255713" lvl="2" indent="-341313">
              <a:buFont typeface="Calibri" panose="020F0502020204030204" pitchFamily="34" charset="0"/>
              <a:buAutoNum type="arabicParenR"/>
            </a:pPr>
            <a:r>
              <a:rPr lang="en-US" altLang="en-US" sz="1600" b="1">
                <a:ea typeface="ＭＳ Ｐゴシック" panose="020B0600070205080204" pitchFamily="34" charset="-128"/>
              </a:rPr>
              <a:t>Trip marked beginning of life-long relationship with the Fairfax family that introduced the young Washington the elite of VA society</a:t>
            </a:r>
          </a:p>
          <a:p>
            <a:pPr marL="1255713" lvl="2" indent="-341313">
              <a:buFont typeface="Calibri" panose="020F0502020204030204" pitchFamily="34" charset="0"/>
              <a:buAutoNum type="arabicParenR"/>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Importance of their unique role in opening the backcountry to settlement</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With the English and its ever-increasing governmental regulations facing them to the east, the western backcountry became the hope of new immigrants looking to create homes on property they owned</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The requirement for </a:t>
            </a:r>
            <a:r>
              <a:rPr lang="ja-JP" altLang="en-US" sz="1600" b="1">
                <a:ea typeface="ＭＳ Ｐゴシック" panose="020B0600070205080204" pitchFamily="34" charset="-128"/>
              </a:rPr>
              <a:t>“</a:t>
            </a:r>
            <a:r>
              <a:rPr lang="en-US" altLang="ja-JP" sz="1600" b="1">
                <a:ea typeface="ＭＳ Ｐゴシック" panose="020B0600070205080204" pitchFamily="34" charset="-128"/>
              </a:rPr>
              <a:t>just and true</a:t>
            </a:r>
            <a:r>
              <a:rPr lang="ja-JP" altLang="en-US" sz="1600" b="1">
                <a:ea typeface="ＭＳ Ｐゴシック" panose="020B0600070205080204" pitchFamily="34" charset="-128"/>
              </a:rPr>
              <a:t>”</a:t>
            </a:r>
            <a:r>
              <a:rPr lang="en-US" altLang="ja-JP" sz="1600" b="1">
                <a:ea typeface="ＭＳ Ｐゴシック" panose="020B0600070205080204" pitchFamily="34" charset="-128"/>
              </a:rPr>
              <a:t> surveys guaranteed equal treatment for those seeking to purchase western lands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With legally recognized ownership came the guarantee of personal property rights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Their practical knowledge of the land and political acumen fostered large land companies and individual entrepreneurs to invest in the development of the backcountry lands – stakeout new towns, etc.  </a:t>
            </a:r>
          </a:p>
          <a:p>
            <a:pPr marL="1255713" lvl="2" indent="-341313"/>
            <a:endParaRPr lang="en-US" altLang="en-US" sz="1600" b="1">
              <a:ea typeface="ＭＳ Ｐゴシック" panose="020B0600070205080204" pitchFamily="34" charset="-128"/>
            </a:endParaRPr>
          </a:p>
          <a:p>
            <a:pPr marL="1255713" lvl="2" indent="-341313"/>
            <a:endParaRPr lang="en-US" altLang="en-US" sz="1600" b="1">
              <a:ea typeface="ＭＳ Ｐゴシック" panose="020B0600070205080204" pitchFamily="34" charset="-128"/>
            </a:endParaRPr>
          </a:p>
          <a:p>
            <a:pPr>
              <a:buFont typeface="+mj-lt"/>
              <a:buNone/>
            </a:pPr>
            <a:r>
              <a:rPr lang="en-US" altLang="en-US" sz="1600" b="1" u="sng">
                <a:ea typeface="ＭＳ Ｐゴシック" panose="020B0600070205080204" pitchFamily="34" charset="-128"/>
              </a:rPr>
              <a:t>IMPORTANCE OF THE FRONTIER:</a:t>
            </a:r>
          </a:p>
          <a:p>
            <a:pPr>
              <a:buFont typeface="Calibri" panose="020F0502020204030204" pitchFamily="34" charset="0"/>
              <a:buAutoNum type="arabicPeriod"/>
            </a:pPr>
            <a:r>
              <a:rPr lang="en-US" altLang="en-US" sz="1600" b="1">
                <a:ea typeface="ＭＳ Ｐゴシック" panose="020B0600070205080204" pitchFamily="34" charset="-128"/>
              </a:rPr>
              <a:t>Promise of social and financial success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Frontier provided the setting for a new culture to emerge, one based more on merit rather than on family heritage; led to an American society where a person could acquire wealth through initiative and accomplishment</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Washington</a:t>
            </a:r>
            <a:r>
              <a:rPr lang="ja-JP" altLang="en-US" sz="1600" b="1">
                <a:ea typeface="ＭＳ Ｐゴシック" panose="020B0600070205080204" pitchFamily="34" charset="-128"/>
              </a:rPr>
              <a:t>’</a:t>
            </a:r>
            <a:r>
              <a:rPr lang="en-US" altLang="ja-JP" sz="1600" b="1">
                <a:ea typeface="ＭＳ Ｐゴシック" panose="020B0600070205080204" pitchFamily="34" charset="-128"/>
              </a:rPr>
              <a:t>s idea for the C &amp; O Canal to link the ports below the Potomac fall line with the growing commercial centers to the west of the fall line </a:t>
            </a:r>
          </a:p>
          <a:p>
            <a:pPr>
              <a:buFont typeface="Calibri" panose="020F0502020204030204" pitchFamily="34" charset="0"/>
              <a:buAutoNum type="arabicPeriod"/>
            </a:pPr>
            <a:r>
              <a:rPr lang="en-US" altLang="en-US" sz="1600" b="1">
                <a:ea typeface="ＭＳ Ｐゴシック" panose="020B0600070205080204" pitchFamily="34" charset="-128"/>
              </a:rPr>
              <a:t>Advances in personal property rights</a:t>
            </a:r>
          </a:p>
          <a:p>
            <a:pPr>
              <a:buFont typeface="Calibri" panose="020F0502020204030204" pitchFamily="34" charset="0"/>
              <a:buAutoNum type="arabicPeriod"/>
            </a:pPr>
            <a:r>
              <a:rPr lang="en-US" altLang="en-US" sz="1600" b="1">
                <a:ea typeface="ＭＳ Ｐゴシック" panose="020B0600070205080204" pitchFamily="34" charset="-128"/>
              </a:rPr>
              <a:t>Expansion of the soon-to-be new nation</a:t>
            </a:r>
          </a:p>
          <a:p>
            <a:pPr>
              <a:buFont typeface="Calibri" panose="020F0502020204030204" pitchFamily="34" charset="0"/>
              <a:buAutoNum type="arabicPeriod"/>
            </a:pPr>
            <a:r>
              <a:rPr lang="en-US" altLang="en-US" sz="1600" b="1">
                <a:ea typeface="ＭＳ Ｐゴシック" panose="020B0600070205080204" pitchFamily="34" charset="-128"/>
              </a:rPr>
              <a:t>Security – French and Indian War</a:t>
            </a:r>
          </a:p>
          <a:p>
            <a:pPr>
              <a:buFont typeface="Calibri" panose="020F0502020204030204" pitchFamily="34" charset="0"/>
              <a:buAutoNum type="arabicPeriod"/>
            </a:pPr>
            <a:r>
              <a:rPr lang="en-US" altLang="en-US" sz="1600" b="1">
                <a:ea typeface="ＭＳ Ｐゴシック" panose="020B0600070205080204" pitchFamily="34" charset="-128"/>
              </a:rPr>
              <a:t>Natural beauty and wealth of natural resources</a:t>
            </a:r>
          </a:p>
          <a:p>
            <a:pPr marL="684213" lvl="1" indent="-227013">
              <a:buFont typeface="Calibri" panose="020F0502020204030204" pitchFamily="34" charset="0"/>
              <a:buAutoNum type="alphaUcPeriod"/>
            </a:pPr>
            <a:endParaRPr lang="en-US" altLang="en-US" sz="1600" b="1">
              <a:ea typeface="ＭＳ Ｐゴシック" panose="020B0600070205080204" pitchFamily="34" charset="-128"/>
            </a:endParaRPr>
          </a:p>
          <a:p>
            <a:pPr>
              <a:buFont typeface="+mj-lt"/>
              <a:buNone/>
            </a:pPr>
            <a:r>
              <a:rPr lang="en-US" altLang="en-US" sz="1600" b="1" u="sng">
                <a:ea typeface="ＭＳ Ｐゴシック" panose="020B0600070205080204" pitchFamily="34" charset="-128"/>
              </a:rPr>
              <a:t>IMPORTANCE TO WASHINGTON’S VISION</a:t>
            </a: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Washington</a:t>
            </a:r>
            <a:r>
              <a:rPr lang="ja-JP" altLang="en-US" sz="1600" b="1">
                <a:ea typeface="ＭＳ Ｐゴシック" panose="020B0600070205080204" pitchFamily="34" charset="-128"/>
              </a:rPr>
              <a:t>’</a:t>
            </a:r>
            <a:r>
              <a:rPr lang="en-US" altLang="ja-JP" sz="1600" b="1">
                <a:ea typeface="ＭＳ Ｐゴシック" panose="020B0600070205080204" pitchFamily="34" charset="-128"/>
              </a:rPr>
              <a:t>s years as a surveyor and his experiences in the backcountry as a young man had a lasting influence on the future soldier, land speculator, farmer, army  commander, political leader, and president</a:t>
            </a: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His years on the frontier established a reputation for fairness, justice, and dependability (principles inherent in the rule of law)</a:t>
            </a: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Enabled him to see the harsh living conditions of the settlers struggling to become landowners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Story of night spent with settler family:  slept on straw pallet with one</a:t>
            </a:r>
            <a:r>
              <a:rPr lang="en-US" altLang="en-US">
                <a:ea typeface="ＭＳ Ｐゴシック" panose="020B0600070205080204" pitchFamily="34" charset="-128"/>
              </a:rPr>
              <a:t> </a:t>
            </a:r>
            <a:r>
              <a:rPr lang="ja-JP" altLang="en-US" b="1">
                <a:ea typeface="ＭＳ Ｐゴシック" panose="020B0600070205080204" pitchFamily="34" charset="-128"/>
              </a:rPr>
              <a:t>“</a:t>
            </a:r>
            <a:r>
              <a:rPr lang="en-US" altLang="ja-JP" b="1">
                <a:ea typeface="ＭＳ Ｐゴシック" panose="020B0600070205080204" pitchFamily="34" charset="-128"/>
              </a:rPr>
              <a:t>blanket with double its Weight of Vermin such as Lice Fleas and I was glad to get up (as soon as the Light was carried from us) I put on my Cloths and Lay as my Companions.</a:t>
            </a:r>
            <a:r>
              <a:rPr lang="ja-JP" altLang="en-US" b="1">
                <a:ea typeface="ＭＳ Ｐゴシック" panose="020B0600070205080204" pitchFamily="34" charset="-128"/>
              </a:rPr>
              <a:t>”</a:t>
            </a:r>
            <a:r>
              <a:rPr lang="en-US" altLang="ja-JP" b="1">
                <a:ea typeface="ＭＳ Ｐゴシック" panose="020B0600070205080204" pitchFamily="34" charset="-128"/>
              </a:rPr>
              <a:t> (George Washington, ca. 1749-50?)</a:t>
            </a:r>
          </a:p>
          <a:p>
            <a:pPr marL="684213" lvl="1" indent="-227013">
              <a:buFont typeface="Calibri" panose="020F0502020204030204" pitchFamily="34" charset="0"/>
              <a:buAutoNum type="alphaUcPeriod"/>
            </a:pPr>
            <a:r>
              <a:rPr lang="en-US" altLang="en-US" b="1">
                <a:ea typeface="ＭＳ Ｐゴシック" panose="020B0600070205080204" pitchFamily="34" charset="-128"/>
              </a:rPr>
              <a:t>Exposed him to the ever-present dangers and hardships of the scattered settlers forced to live by their own resourcefulness and self-reliance – nurtured a deep respect for those hardy people and the part they played in the development of the country (similar to his attitude toward the soldiers he would command during the Revolutionary War) </a:t>
            </a: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  Rounded out his character, heightened his realistic objectives, and reflected his attention to detail (qualities he needed as President of the Constitutional Convention and later as the nation’s first president)</a:t>
            </a: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  Fostered respect for and promotion of personal property rights ( another embedded principle of the rule of law)</a:t>
            </a: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endParaRPr lang="en-US" altLang="en-US" sz="1600" b="1" u="sng">
              <a:ea typeface="ＭＳ Ｐゴシック" panose="020B0600070205080204" pitchFamily="34" charset="-128"/>
            </a:endParaRP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endParaRPr lang="en-US" altLang="en-US" sz="1600" b="1" u="sng">
              <a:ea typeface="ＭＳ Ｐゴシック" panose="020B0600070205080204" pitchFamily="34" charset="-128"/>
            </a:endParaRPr>
          </a:p>
          <a:p>
            <a:pPr>
              <a:buFont typeface="Calibri" panose="020F0502020204030204" pitchFamily="34" charset="0"/>
              <a:buAutoNum type="arabicPeriod"/>
            </a:pPr>
            <a:endParaRPr lang="en-US" altLang="en-US" sz="1600" b="1" u="sng">
              <a:ea typeface="ＭＳ Ｐゴシック" panose="020B0600070205080204" pitchFamily="34" charset="-128"/>
            </a:endParaRPr>
          </a:p>
          <a:p>
            <a:pPr marL="684213" lvl="1" indent="-227013">
              <a:buFont typeface="Calibri" panose="020F0502020204030204" pitchFamily="34" charset="0"/>
              <a:buAutoNum type="arabicPeriod"/>
            </a:pPr>
            <a:endParaRPr lang="en-US" altLang="en-US" sz="1600" b="1">
              <a:ea typeface="ＭＳ Ｐゴシック" panose="020B0600070205080204" pitchFamily="34" charset="-128"/>
            </a:endParaRPr>
          </a:p>
          <a:p>
            <a:pPr marL="684213" lvl="1" indent="-227013">
              <a:buFont typeface="Calibri" panose="020F0502020204030204" pitchFamily="34" charset="0"/>
              <a:buAutoNum type="arabicPeriod"/>
            </a:pPr>
            <a:endParaRPr lang="en-US" altLang="en-US" sz="1400" b="1">
              <a:ea typeface="ＭＳ Ｐゴシック" panose="020B0600070205080204" pitchFamily="34" charset="-128"/>
            </a:endParaRPr>
          </a:p>
          <a:p>
            <a:endParaRPr lang="en-US" altLang="en-US" sz="1400" b="1" i="1" u="sng">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13F0CE8C-34F8-41B6-B4C8-DD4A665BE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013987A-9520-4DC0-8DAA-03AA7E3B0A75}"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37300EA-19B9-4D2D-BFEE-097132BC8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4F5CE8A1-F008-462E-AE8E-09C0C3FFA9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Just as the frontier helped Washington enter public service, acquire land, and shape his views on property, it also allowed him access to the ability to make a name for himself as a military leader</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First met disaster at Ft. Necessity – returned embarrassed – left the Virginia Regiment due to its being reorganized, which would have resulted in Washington being demoted</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He returned to the VA Regiment as a volunteer, without pay, with Braddock’s arrival in early 1755 - As he told his brother he sought command of the VA Regiment so that he might “gain by it” – his service could lead to economic, social, and even political mobility</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Washington proved himself, as depicted here, when Braddock and Washington were ambushed along the Monongahela and Braddock was killed.  Washington took command and helped lead a successful retreat, gaining him a strong reputation in Williamsburg, Va’s colonial capital!</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Over 500 British troops died – over 400 were wounded – Washington lost two mounts and his coat was riddled with bullet holes</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Even hardened British veterans were impressed with Washington’s leadership and coolness under fire </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E0E3588E-3817-43C9-B0FC-B7B77A8E22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D2363883-DCFD-4CFB-97A3-CACE64B51A0B}"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D9763BA4-6B49-47E8-9838-15B7F58781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C7FDA130-58F1-446A-91F0-EC9F931EF2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Washington’s French and Indian War experience helped him grow as a military commander, with several important lessons learned that helped him find success during the Revolution:</a:t>
            </a:r>
          </a:p>
          <a:p>
            <a:pPr lvl="1">
              <a:buFont typeface="+mj-lt"/>
              <a:buNone/>
            </a:pPr>
            <a:endParaRPr lang="en-US" altLang="en-US" b="1">
              <a:ea typeface="ＭＳ Ｐゴシック" panose="020B0600070205080204" pitchFamily="34" charset="-128"/>
            </a:endParaRPr>
          </a:p>
          <a:p>
            <a:pPr lvl="1">
              <a:buFont typeface="Calibri" panose="020F0502020204030204" pitchFamily="34" charset="0"/>
              <a:buAutoNum type="alphaUcPeriod"/>
            </a:pPr>
            <a:r>
              <a:rPr lang="en-US" altLang="en-US" b="1">
                <a:ea typeface="ＭＳ Ｐゴシック" panose="020B0600070205080204" pitchFamily="34" charset="-128"/>
              </a:rPr>
              <a:t>Not to act in haste – not always prudent to fight – embraced Fabian tactics</a:t>
            </a:r>
          </a:p>
          <a:p>
            <a:pPr lvl="1">
              <a:buFont typeface="Calibri" panose="020F0502020204030204" pitchFamily="34" charset="0"/>
              <a:buAutoNum type="alphaUcPeriod"/>
            </a:pPr>
            <a:r>
              <a:rPr lang="en-US" altLang="en-US" b="1">
                <a:ea typeface="ＭＳ Ｐゴシック" panose="020B0600070205080204" pitchFamily="34" charset="-128"/>
              </a:rPr>
              <a:t>Work better  with civil authorities – he learned from his arguments with Dinwiddie that it was not always best to be so straightforward with civil authority – he needed to work with Congress</a:t>
            </a:r>
          </a:p>
          <a:p>
            <a:pPr lvl="1">
              <a:buFont typeface="Calibri" panose="020F0502020204030204" pitchFamily="34" charset="0"/>
              <a:buAutoNum type="alphaUcPeriod"/>
            </a:pPr>
            <a:r>
              <a:rPr lang="en-US" altLang="en-US" b="1">
                <a:ea typeface="ＭＳ Ｐゴシック" panose="020B0600070205080204" pitchFamily="34" charset="-128"/>
              </a:rPr>
              <a:t>“Act” more like a commander – be with his troops, not leading from afar.  Banned wine from his table – only visited Mt. Vernon six years after taking command and that was on his way to Yorktown</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As for the painting:</a:t>
            </a:r>
          </a:p>
          <a:p>
            <a:pPr lvl="1">
              <a:buFont typeface="Calibri" panose="020F0502020204030204" pitchFamily="34" charset="0"/>
              <a:buAutoNum type="alphaUcPeriod"/>
            </a:pPr>
            <a:r>
              <a:rPr lang="en-US" altLang="en-US" b="1">
                <a:ea typeface="ＭＳ Ｐゴシック" panose="020B0600070205080204" pitchFamily="34" charset="-128"/>
              </a:rPr>
              <a:t>Peale over relied on ovals for heads and torsos, thus losing, to some degree, individuality – it allows, in this case, Washington to become more of a “common man” as the individuality is lost through the use of ovals. </a:t>
            </a:r>
          </a:p>
          <a:p>
            <a:pPr lvl="1">
              <a:buFont typeface="Calibri" panose="020F0502020204030204" pitchFamily="34" charset="0"/>
              <a:buAutoNum type="alphaUcPeriod"/>
            </a:pPr>
            <a:r>
              <a:rPr lang="en-US" altLang="en-US" b="1">
                <a:ea typeface="ＭＳ Ｐゴシック" panose="020B0600070205080204" pitchFamily="34" charset="-128"/>
              </a:rPr>
              <a:t>Peale’s subjects tend to be in the foreground, almost intruding upon the viewer’s space – did this to clearly and forcibly demonstrate republican virtue believed gazing at models of republican virtue would help viewers become more virtuous themselves </a:t>
            </a:r>
          </a:p>
          <a:p>
            <a:pPr lvl="1">
              <a:buFont typeface="Calibri" panose="020F0502020204030204" pitchFamily="34" charset="0"/>
              <a:buAutoNum type="alphaUcPeriod"/>
            </a:pPr>
            <a:r>
              <a:rPr lang="en-US" altLang="en-US" b="1">
                <a:ea typeface="ＭＳ Ｐゴシック" panose="020B0600070205080204" pitchFamily="34" charset="-128"/>
              </a:rPr>
              <a:t>Within this portrait we find an icon of republican virtue.  We find a man who, building on prior experiences along the Virginia backcountry, is able to do the impossible – defeat a major super power AND, in true republican spirit, give up command and power to return to life as a civilian and citizen. </a:t>
            </a:r>
          </a:p>
          <a:p>
            <a:pPr lvl="1">
              <a:buFont typeface="Calibri" panose="020F0502020204030204" pitchFamily="34" charset="0"/>
              <a:buAutoNum type="alphaUcPeriod"/>
            </a:pPr>
            <a:endParaRPr lang="en-US" altLang="en-US" b="1">
              <a:ea typeface="ＭＳ Ｐゴシック" panose="020B0600070205080204" pitchFamily="34" charset="-128"/>
            </a:endParaRPr>
          </a:p>
          <a:p>
            <a:pPr lvl="1">
              <a:buFont typeface="Calibri" panose="020F0502020204030204" pitchFamily="34" charset="0"/>
              <a:buAutoNum type="alphaUcPeriod"/>
            </a:pPr>
            <a:endParaRPr lang="en-US" altLang="en-US" b="1">
              <a:ea typeface="ＭＳ Ｐゴシック" panose="020B0600070205080204" pitchFamily="34" charset="-128"/>
            </a:endParaRPr>
          </a:p>
          <a:p>
            <a:pPr lvl="1">
              <a:buFont typeface="Calibri" panose="020F0502020204030204" pitchFamily="34" charset="0"/>
              <a:buNone/>
            </a:pPr>
            <a:endParaRPr lang="en-US" altLang="en-US" b="1">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041C1BBD-B166-436B-94DE-E80567CA8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48FC273C-4ED2-41C6-931D-AA87FB542D9C}"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5F8BE42D-9017-4394-BF25-6887A97DC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23FAE4BC-F649-41D2-A1A1-D3FA850ADA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However, Washington will not play the role of private citizen for long as a constitutional crisis will bring about his involvement in a second American Revolution – a bloodless revolution that will go beyond its authorized scope and not amend the Articles of Confederation but replace this first attempt at self-government with a new Constitution. </a:t>
            </a:r>
          </a:p>
          <a:p>
            <a:endParaRPr lang="en-US" altLang="en-US">
              <a:ea typeface="ＭＳ Ｐゴシック" panose="020B0600070205080204" pitchFamily="34" charset="-128"/>
            </a:endParaRPr>
          </a:p>
          <a:p>
            <a:r>
              <a:rPr lang="en-US" altLang="en-US" b="1">
                <a:ea typeface="ＭＳ Ｐゴシック" panose="020B0600070205080204" pitchFamily="34" charset="-128"/>
              </a:rPr>
              <a:t>Washington serves as the president of the Constitutional Convention:</a:t>
            </a:r>
          </a:p>
          <a:p>
            <a:r>
              <a:rPr lang="en-US" altLang="en-US" b="1">
                <a:ea typeface="ＭＳ Ｐゴシック" panose="020B0600070205080204" pitchFamily="34" charset="-128"/>
              </a:rPr>
              <a:t> </a:t>
            </a:r>
          </a:p>
          <a:p>
            <a:pPr>
              <a:buFont typeface="Wingdings" panose="05000000000000000000" pitchFamily="2" charset="2"/>
              <a:buChar char="Ø"/>
            </a:pPr>
            <a:r>
              <a:rPr lang="en-US" altLang="en-US" b="1">
                <a:ea typeface="ＭＳ Ｐゴシック" panose="020B0600070205080204" pitchFamily="34" charset="-128"/>
              </a:rPr>
              <a:t>While pictured here above all of the other delegates, Washington played a more supportive role at the convention – his presence gave the convention validation and credibility</a:t>
            </a:r>
          </a:p>
          <a:p>
            <a:pPr>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Char char="Ø"/>
            </a:pPr>
            <a:r>
              <a:rPr lang="en-US" altLang="en-US" b="1">
                <a:ea typeface="ＭＳ Ｐゴシック" panose="020B0600070205080204" pitchFamily="34" charset="-128"/>
              </a:rPr>
              <a:t>However, according to Madison’s very detailed notes on the proceedings of the convention, Washington only spoke once – on the last day when an issue about representation came up.  Nathaniel Gorham of MA advanced the motion that rather than each state having 1 representative for every 40,000 persons, each state should have 1 Rep for every 30,000 persons.</a:t>
            </a:r>
          </a:p>
          <a:p>
            <a:pPr>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Char char="Ø"/>
            </a:pPr>
            <a:r>
              <a:rPr lang="en-US" altLang="en-US" b="1">
                <a:ea typeface="ＭＳ Ｐゴシック" panose="020B0600070205080204" pitchFamily="34" charset="-128"/>
              </a:rPr>
              <a:t>Madison notes that Rufus King, MA, and Daniel Carroll, MD, seconded this motion.  At that point:</a:t>
            </a:r>
          </a:p>
          <a:p>
            <a:pPr>
              <a:buFont typeface="Wingdings" panose="05000000000000000000" pitchFamily="2" charset="2"/>
              <a:buNone/>
            </a:pPr>
            <a:r>
              <a:rPr lang="en-US" altLang="en-US" b="1">
                <a:ea typeface="ＭＳ Ｐゴシック" panose="020B0600070205080204" pitchFamily="34" charset="-128"/>
              </a:rPr>
              <a:t>	</a:t>
            </a:r>
          </a:p>
          <a:p>
            <a:pPr>
              <a:buFont typeface="Wingdings" panose="05000000000000000000" pitchFamily="2" charset="2"/>
              <a:buNone/>
            </a:pPr>
            <a:r>
              <a:rPr lang="en-US" altLang="en-US" b="1">
                <a:ea typeface="ＭＳ Ｐゴシック" panose="020B0600070205080204" pitchFamily="34" charset="-128"/>
              </a:rPr>
              <a:t>“When the President rose, for the purpose of putting the question, he said, that although his situation had hitherto restrained him from offering his sentiments on questions depending in the House, and, it might be thought, ought now to impose silence on him, yet he could not forbear expressing his wish that the alteration proposed might take place. It was much to be desired that the objections to the plan recommended might be made as few as possible. The smallness of the proportion of Representatives had been considered, by many members of the Convention an insufficient security for the rights and interests of the people. He acknowledged that it had always appeared to himself among the exceptionable parts of the plan; and late as the present moment was for admitting amendments, he thought this of so much consequence, that it would give him much satisfaction to see it adopted.”</a:t>
            </a:r>
          </a:p>
          <a:p>
            <a:pPr>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Char char="Ø"/>
            </a:pPr>
            <a:r>
              <a:rPr lang="en-US" altLang="en-US" b="1">
                <a:ea typeface="ＭＳ Ｐゴシック" panose="020B0600070205080204" pitchFamily="34" charset="-128"/>
              </a:rPr>
              <a:t>With that, there was no opposition to the proposed amendment, and the 1/30,000 representation ratio was passed and added to the Constitution</a:t>
            </a:r>
          </a:p>
          <a:p>
            <a:pPr>
              <a:buFont typeface="Wingdings" panose="05000000000000000000" pitchFamily="2" charset="2"/>
              <a:buNone/>
            </a:pPr>
            <a:r>
              <a:rPr lang="en-US" altLang="en-US" b="1">
                <a:ea typeface="ＭＳ Ｐゴシック" panose="020B0600070205080204" pitchFamily="34" charset="-128"/>
              </a:rPr>
              <a:t> </a:t>
            </a:r>
          </a:p>
          <a:p>
            <a:pPr>
              <a:buFont typeface="Wingdings" panose="05000000000000000000" pitchFamily="2" charset="2"/>
              <a:buChar char="Ø"/>
            </a:pPr>
            <a:r>
              <a:rPr lang="en-US" altLang="en-US" b="1">
                <a:ea typeface="ＭＳ Ｐゴシック" panose="020B0600070205080204" pitchFamily="34" charset="-128"/>
              </a:rPr>
              <a:t>Also of note are James Madison, “Father of the Constitution” and Alexander Hamilton – (does he hold his Hamilton Plan?)</a:t>
            </a:r>
          </a:p>
          <a:p>
            <a:pPr>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Char char="Ø"/>
            </a:pPr>
            <a:r>
              <a:rPr lang="en-US" altLang="en-US" b="1">
                <a:ea typeface="ＭＳ Ｐゴシック" panose="020B0600070205080204" pitchFamily="34" charset="-128"/>
              </a:rPr>
              <a:t>In all, 39 signers are pictured – but only 38 were actually present at the signing.  John Dickenson could not be present but wanted to make sure his name was on the document.   George Read, DE, signed his name for him.  </a:t>
            </a:r>
          </a:p>
        </p:txBody>
      </p:sp>
      <p:sp>
        <p:nvSpPr>
          <p:cNvPr id="32771" name="Slide Number Placeholder 3">
            <a:extLst>
              <a:ext uri="{FF2B5EF4-FFF2-40B4-BE49-F238E27FC236}">
                <a16:creationId xmlns:a16="http://schemas.microsoft.com/office/drawing/2014/main" id="{693F16B6-DDB7-4AB6-96D3-223737B60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5A2BE58C-04B7-45CC-9A2A-BA18BF58DBA5}"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6F711267-102A-4834-B83C-04B19A6DE6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BAA3E5D6-16E5-42D3-9770-B62D64C88F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As architect of his beloved Mount Vernon, Washington became the planter of his own </a:t>
            </a:r>
            <a:r>
              <a:rPr lang="ja-JP" altLang="en-US" b="1">
                <a:ea typeface="ＭＳ Ｐゴシック" panose="020B0600070205080204" pitchFamily="34" charset="-128"/>
              </a:rPr>
              <a:t>“</a:t>
            </a:r>
            <a:r>
              <a:rPr lang="en-US" altLang="ja-JP" b="1">
                <a:ea typeface="ＭＳ Ｐゴシック" panose="020B0600070205080204" pitchFamily="34" charset="-128"/>
              </a:rPr>
              <a:t>vine and fig tree,</a:t>
            </a:r>
            <a:r>
              <a:rPr lang="ja-JP" altLang="en-US" b="1">
                <a:ea typeface="ＭＳ Ｐゴシック" panose="020B0600070205080204" pitchFamily="34" charset="-128"/>
              </a:rPr>
              <a:t>”</a:t>
            </a:r>
            <a:r>
              <a:rPr lang="en-US" altLang="ja-JP" b="1">
                <a:ea typeface="ＭＳ Ｐゴシック" panose="020B0600070205080204" pitchFamily="34" charset="-128"/>
              </a:rPr>
              <a:t> a biblical reference to the peace and tranquility that was the center of his life.</a:t>
            </a:r>
          </a:p>
          <a:p>
            <a:endParaRPr lang="en-US" altLang="en-US" b="1">
              <a:ea typeface="ＭＳ Ｐゴシック" panose="020B0600070205080204" pitchFamily="34" charset="-128"/>
            </a:endParaRPr>
          </a:p>
          <a:p>
            <a:r>
              <a:rPr lang="en-US" altLang="en-US" b="1">
                <a:ea typeface="ＭＳ Ｐゴシック" panose="020B0600070205080204" pitchFamily="34" charset="-128"/>
              </a:rPr>
              <a:t>Over the course of his life Washington would turn a simple farm house into one of the most distinguished and iconic homes in America just as he used his skills too help construct a nation built on the rule of law and the democratic ideas and institutions it supports.</a:t>
            </a:r>
          </a:p>
          <a:p>
            <a:endParaRPr lang="en-US" altLang="en-US" b="1">
              <a:ea typeface="ＭＳ Ｐゴシック" panose="020B0600070205080204" pitchFamily="34" charset="-128"/>
            </a:endParaRPr>
          </a:p>
          <a:p>
            <a:r>
              <a:rPr lang="en-US" altLang="en-US" b="1">
                <a:ea typeface="ＭＳ Ｐゴシック" panose="020B0600070205080204" pitchFamily="34" charset="-128"/>
              </a:rPr>
              <a:t>Built ca. 1735 as a one and half story farm house, Washington first leased the house and farm at Little Hunting Creek Plantation from his older half-brother Lawrence in 1754 and later inherited it – now know as Mount Vernon – in 1761</a:t>
            </a:r>
          </a:p>
          <a:p>
            <a:pPr marL="635000" lvl="1" indent="-173038">
              <a:buFont typeface="Wingdings" panose="05000000000000000000" pitchFamily="2" charset="2"/>
              <a:buChar char="Ø"/>
            </a:pPr>
            <a:r>
              <a:rPr lang="en-US" altLang="en-US" b="1">
                <a:ea typeface="ＭＳ Ｐゴシック" panose="020B0600070205080204" pitchFamily="34" charset="-128"/>
              </a:rPr>
              <a:t>Named for Admiral Edward Vernon of the British Navy, Lawrence Washington</a:t>
            </a:r>
            <a:r>
              <a:rPr lang="ja-JP" altLang="en-US" b="1">
                <a:ea typeface="ＭＳ Ｐゴシック" panose="020B0600070205080204" pitchFamily="34" charset="-128"/>
              </a:rPr>
              <a:t>’</a:t>
            </a:r>
            <a:r>
              <a:rPr lang="en-US" altLang="ja-JP" b="1">
                <a:ea typeface="ＭＳ Ｐゴシック" panose="020B0600070205080204" pitchFamily="34" charset="-128"/>
              </a:rPr>
              <a:t>s commander</a:t>
            </a:r>
          </a:p>
          <a:p>
            <a:pPr marL="635000" lvl="1" indent="-173038">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None/>
            </a:pPr>
            <a:r>
              <a:rPr lang="en-US" altLang="en-US" b="1">
                <a:ea typeface="ＭＳ Ｐゴシック" panose="020B0600070205080204" pitchFamily="34" charset="-128"/>
              </a:rPr>
              <a:t>By 1758, Washington had begun renovations that would expand the house dramatically:</a:t>
            </a:r>
          </a:p>
          <a:p>
            <a:pPr marL="635000" lvl="1" indent="-173038">
              <a:buFont typeface="Wingdings" panose="05000000000000000000" pitchFamily="2" charset="2"/>
              <a:buChar char="Ø"/>
            </a:pPr>
            <a:r>
              <a:rPr lang="en-US" altLang="en-US" b="1">
                <a:ea typeface="ＭＳ Ｐゴシック" panose="020B0600070205080204" pitchFamily="34" charset="-128"/>
              </a:rPr>
              <a:t>Two-stories with one-story additions to the north and south ends</a:t>
            </a:r>
          </a:p>
          <a:p>
            <a:pPr marL="635000" lvl="1" indent="-173038">
              <a:buFont typeface="Wingdings" panose="05000000000000000000" pitchFamily="2" charset="2"/>
              <a:buChar char="Ø"/>
            </a:pPr>
            <a:r>
              <a:rPr lang="en-US" altLang="en-US" b="1">
                <a:ea typeface="ＭＳ Ｐゴシック" panose="020B0600070205080204" pitchFamily="34" charset="-128"/>
              </a:rPr>
              <a:t>Addition of the elaborate walnut central staircase</a:t>
            </a:r>
          </a:p>
          <a:p>
            <a:pPr marL="635000" lvl="1" indent="-173038">
              <a:buFont typeface="Wingdings" panose="05000000000000000000" pitchFamily="2" charset="2"/>
              <a:buChar char="Ø"/>
            </a:pPr>
            <a:r>
              <a:rPr lang="ja-JP" altLang="en-US" b="1">
                <a:ea typeface="ＭＳ Ｐゴシック" panose="020B0600070205080204" pitchFamily="34" charset="-128"/>
              </a:rPr>
              <a:t>“</a:t>
            </a:r>
            <a:r>
              <a:rPr lang="en-US" altLang="ja-JP" b="1">
                <a:ea typeface="ＭＳ Ｐゴシック" panose="020B0600070205080204" pitchFamily="34" charset="-128"/>
              </a:rPr>
              <a:t>Rustication</a:t>
            </a:r>
            <a:r>
              <a:rPr lang="ja-JP" altLang="en-US" b="1">
                <a:ea typeface="ＭＳ Ｐゴシック" panose="020B0600070205080204" pitchFamily="34" charset="-128"/>
              </a:rPr>
              <a:t>”</a:t>
            </a:r>
            <a:r>
              <a:rPr lang="en-US" altLang="ja-JP" b="1">
                <a:ea typeface="ＭＳ Ｐゴシック" panose="020B0600070205080204" pitchFamily="34" charset="-128"/>
              </a:rPr>
              <a:t> of exterior (Sand mixed in the paint to give the appearance of a masonry exterior)</a:t>
            </a:r>
          </a:p>
          <a:p>
            <a:pPr marL="635000" lvl="1" indent="-173038">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None/>
            </a:pPr>
            <a:r>
              <a:rPr lang="en-US" altLang="en-US" b="1">
                <a:ea typeface="ＭＳ Ｐゴシック" panose="020B0600070205080204" pitchFamily="34" charset="-128"/>
              </a:rPr>
              <a:t>But Washington</a:t>
            </a:r>
            <a:r>
              <a:rPr lang="ja-JP" altLang="en-US" b="1">
                <a:ea typeface="ＭＳ Ｐゴシック" panose="020B0600070205080204" pitchFamily="34" charset="-128"/>
              </a:rPr>
              <a:t>’</a:t>
            </a:r>
            <a:r>
              <a:rPr lang="en-US" altLang="ja-JP" b="1">
                <a:ea typeface="ＭＳ Ｐゴシック" panose="020B0600070205080204" pitchFamily="34" charset="-128"/>
              </a:rPr>
              <a:t>s vision for his home was not yet realized.</a:t>
            </a:r>
          </a:p>
          <a:p>
            <a:pPr>
              <a:buFont typeface="Wingdings" panose="05000000000000000000" pitchFamily="2" charset="2"/>
              <a:buNone/>
            </a:pPr>
            <a:endParaRPr lang="en-US" altLang="en-US" b="1">
              <a:ea typeface="ＭＳ Ｐゴシック" panose="020B0600070205080204" pitchFamily="34" charset="-128"/>
            </a:endParaRPr>
          </a:p>
          <a:p>
            <a:r>
              <a:rPr lang="en-US" altLang="en-US" b="1">
                <a:ea typeface="ＭＳ Ｐゴシック" panose="020B0600070205080204" pitchFamily="34" charset="-128"/>
              </a:rPr>
              <a:t>Between 1774 and 1775, Washington would undertake a major expansion of Mount Vernon that would continue for nearly a decade:</a:t>
            </a:r>
          </a:p>
          <a:p>
            <a:pPr marL="635000" lvl="1" indent="-173038">
              <a:buFont typeface="Wingdings" panose="05000000000000000000" pitchFamily="2" charset="2"/>
              <a:buChar char="Ø"/>
            </a:pPr>
            <a:r>
              <a:rPr lang="en-US" altLang="en-US" b="1">
                <a:ea typeface="ＭＳ Ｐゴシック" panose="020B0600070205080204" pitchFamily="34" charset="-128"/>
              </a:rPr>
              <a:t>1777:  Adds pediment to west façade and constructed the two-story, 90 foot piazza on the east façade – Washington would use the piazza as an exercise area in winter</a:t>
            </a:r>
          </a:p>
          <a:p>
            <a:pPr marL="635000" lvl="1" indent="-173038">
              <a:buFont typeface="Wingdings" panose="05000000000000000000" pitchFamily="2" charset="2"/>
              <a:buChar char="Ø"/>
            </a:pPr>
            <a:r>
              <a:rPr lang="en-US" altLang="en-US" b="1">
                <a:ea typeface="ＭＳ Ｐゴシック" panose="020B0600070205080204" pitchFamily="34" charset="-128"/>
              </a:rPr>
              <a:t>1783:  Began construction of the Cupola</a:t>
            </a:r>
          </a:p>
          <a:p>
            <a:pPr marL="635000" lvl="1" indent="-173038">
              <a:buFont typeface="Wingdings" panose="05000000000000000000" pitchFamily="2" charset="2"/>
              <a:buChar char="Ø"/>
            </a:pPr>
            <a:r>
              <a:rPr lang="en-US" altLang="en-US" b="1">
                <a:ea typeface="ＭＳ Ｐゴシック" panose="020B0600070205080204" pitchFamily="34" charset="-128"/>
              </a:rPr>
              <a:t>1787:  Commissions Joseph Rakestraw to create a metal </a:t>
            </a:r>
            <a:r>
              <a:rPr lang="ja-JP" altLang="en-US" b="1">
                <a:ea typeface="ＭＳ Ｐゴシック" panose="020B0600070205080204" pitchFamily="34" charset="-128"/>
              </a:rPr>
              <a:t>“</a:t>
            </a:r>
            <a:r>
              <a:rPr lang="en-US" altLang="ja-JP" b="1">
                <a:ea typeface="ＭＳ Ｐゴシック" panose="020B0600070205080204" pitchFamily="34" charset="-128"/>
              </a:rPr>
              <a:t>Dove of Peace</a:t>
            </a:r>
            <a:r>
              <a:rPr lang="ja-JP" altLang="en-US" b="1">
                <a:ea typeface="ＭＳ Ｐゴシック" panose="020B0600070205080204" pitchFamily="34" charset="-128"/>
              </a:rPr>
              <a:t>”</a:t>
            </a:r>
            <a:r>
              <a:rPr lang="en-US" altLang="ja-JP" b="1">
                <a:ea typeface="ＭＳ Ｐゴシック" panose="020B0600070205080204" pitchFamily="34" charset="-128"/>
              </a:rPr>
              <a:t> weathervane to top the cupola:</a:t>
            </a:r>
          </a:p>
          <a:p>
            <a:pPr marL="1096963" lvl="2" indent="-173038">
              <a:buFont typeface="Wingdings" panose="05000000000000000000" pitchFamily="2" charset="2"/>
              <a:buChar char="v"/>
            </a:pPr>
            <a:r>
              <a:rPr lang="ja-JP" altLang="en-US" b="1">
                <a:ea typeface="ＭＳ Ｐゴシック" panose="020B0600070205080204" pitchFamily="34" charset="-128"/>
              </a:rPr>
              <a:t>“</a:t>
            </a:r>
            <a:r>
              <a:rPr lang="en-US" altLang="ja-JP" b="1">
                <a:ea typeface="ＭＳ Ｐゴシック" panose="020B0600070205080204" pitchFamily="34" charset="-128"/>
              </a:rPr>
              <a:t>…have a bird…with an olive branch in its Mouth…</a:t>
            </a:r>
            <a:r>
              <a:rPr lang="ja-JP" altLang="en-US" b="1">
                <a:ea typeface="ＭＳ Ｐゴシック" panose="020B0600070205080204" pitchFamily="34" charset="-128"/>
              </a:rPr>
              <a:t>”</a:t>
            </a:r>
            <a:r>
              <a:rPr lang="en-US" altLang="ja-JP" b="1">
                <a:ea typeface="ＭＳ Ｐゴシック" panose="020B0600070205080204" pitchFamily="34" charset="-128"/>
              </a:rPr>
              <a:t> (G.W.)</a:t>
            </a:r>
          </a:p>
          <a:p>
            <a:pPr marL="1096963" lvl="2" indent="-173038">
              <a:buFont typeface="Wingdings" panose="05000000000000000000" pitchFamily="2" charset="2"/>
              <a:buChar char="v"/>
            </a:pPr>
            <a:endParaRPr lang="en-US" altLang="en-US" b="1">
              <a:ea typeface="ＭＳ Ｐゴシック" panose="020B0600070205080204" pitchFamily="34" charset="-128"/>
            </a:endParaRPr>
          </a:p>
          <a:p>
            <a:pPr>
              <a:buFont typeface="Wingdings" panose="05000000000000000000" pitchFamily="2" charset="2"/>
              <a:buNone/>
            </a:pPr>
            <a:r>
              <a:rPr lang="en-US" altLang="en-US" b="1">
                <a:ea typeface="ＭＳ Ｐゴシック" panose="020B0600070205080204" pitchFamily="34" charset="-128"/>
              </a:rPr>
              <a:t>Challenges of Washington</a:t>
            </a:r>
            <a:r>
              <a:rPr lang="ja-JP" altLang="en-US" b="1">
                <a:ea typeface="ＭＳ Ｐゴシック" panose="020B0600070205080204" pitchFamily="34" charset="-128"/>
              </a:rPr>
              <a:t>’</a:t>
            </a:r>
            <a:r>
              <a:rPr lang="en-US" altLang="ja-JP" b="1">
                <a:ea typeface="ＭＳ Ｐゴシック" panose="020B0600070205080204" pitchFamily="34" charset="-128"/>
              </a:rPr>
              <a:t>s 18</a:t>
            </a:r>
            <a:r>
              <a:rPr lang="en-US" altLang="ja-JP" b="1" baseline="30000">
                <a:ea typeface="ＭＳ Ｐゴシック" panose="020B0600070205080204" pitchFamily="34" charset="-128"/>
              </a:rPr>
              <a:t>th</a:t>
            </a:r>
            <a:r>
              <a:rPr lang="en-US" altLang="ja-JP" b="1">
                <a:ea typeface="ＭＳ Ｐゴシック" panose="020B0600070205080204" pitchFamily="34" charset="-128"/>
              </a:rPr>
              <a:t> century vision:</a:t>
            </a:r>
          </a:p>
          <a:p>
            <a:pPr marL="635000" lvl="1" indent="-173038">
              <a:buFont typeface="Wingdings" panose="05000000000000000000" pitchFamily="2" charset="2"/>
              <a:buChar char="Ø"/>
            </a:pPr>
            <a:r>
              <a:rPr lang="en-US" altLang="en-US" b="1">
                <a:ea typeface="ＭＳ Ｐゴシック" panose="020B0600070205080204" pitchFamily="34" charset="-128"/>
              </a:rPr>
              <a:t>Personally involved in each renovation project – design, construction, and decoration</a:t>
            </a:r>
          </a:p>
          <a:p>
            <a:pPr marL="635000" lvl="1" indent="-173038">
              <a:buFont typeface="Wingdings" panose="05000000000000000000" pitchFamily="2" charset="2"/>
              <a:buChar char="Ø"/>
            </a:pPr>
            <a:r>
              <a:rPr lang="en-US" altLang="en-US" b="1">
                <a:ea typeface="ＭＳ Ｐゴシック" panose="020B0600070205080204" pitchFamily="34" charset="-128"/>
              </a:rPr>
              <a:t>Proposed innovative and practical design features – gleaned from his reading or architectural journals and correspondence with leading architects</a:t>
            </a:r>
          </a:p>
          <a:p>
            <a:pPr marL="1096963" lvl="2" indent="-173038">
              <a:buFont typeface="Wingdings" panose="05000000000000000000" pitchFamily="2" charset="2"/>
              <a:buChar char="v"/>
            </a:pPr>
            <a:r>
              <a:rPr lang="en-US" altLang="en-US" b="1">
                <a:ea typeface="ＭＳ Ｐゴシック" panose="020B0600070205080204" pitchFamily="34" charset="-128"/>
              </a:rPr>
              <a:t>Issue of symmetry:  18</a:t>
            </a:r>
            <a:r>
              <a:rPr lang="en-US" altLang="en-US" b="1" baseline="30000">
                <a:ea typeface="ＭＳ Ｐゴシック" panose="020B0600070205080204" pitchFamily="34" charset="-128"/>
              </a:rPr>
              <a:t>th</a:t>
            </a:r>
            <a:r>
              <a:rPr lang="en-US" altLang="en-US" b="1">
                <a:ea typeface="ＭＳ Ｐゴシック" panose="020B0600070205080204" pitchFamily="34" charset="-128"/>
              </a:rPr>
              <a:t> century – The Age of Enlightenment – an age built on the ideas of balance, symmetry, and harmony of parts</a:t>
            </a:r>
          </a:p>
          <a:p>
            <a:pPr marL="1558925" lvl="3" indent="-173038">
              <a:buFontTx/>
              <a:buChar char="•"/>
            </a:pPr>
            <a:r>
              <a:rPr lang="en-US" altLang="en-US" b="1">
                <a:ea typeface="ＭＳ Ｐゴシック" panose="020B0600070205080204" pitchFamily="34" charset="-128"/>
              </a:rPr>
              <a:t>Conversion to two stories and the addition of the central staircase created an asymmetrical western façade (notice irregular spacing between windows and door</a:t>
            </a:r>
          </a:p>
          <a:p>
            <a:pPr marL="1558925" lvl="3" indent="-173038">
              <a:buFontTx/>
              <a:buChar char="•"/>
            </a:pPr>
            <a:r>
              <a:rPr lang="en-US" altLang="en-US" b="1">
                <a:ea typeface="ＭＳ Ｐゴシック" panose="020B0600070205080204" pitchFamily="34" charset="-128"/>
              </a:rPr>
              <a:t>To create sense of symmetry, Washington suggested addition of false windows on the left side of the second story</a:t>
            </a:r>
          </a:p>
          <a:p>
            <a:pPr marL="1558925" lvl="3" indent="-173038">
              <a:buFontTx/>
              <a:buChar char="•"/>
            </a:pPr>
            <a:r>
              <a:rPr lang="en-US" altLang="en-US" b="1">
                <a:ea typeface="ＭＳ Ｐゴシック" panose="020B0600070205080204" pitchFamily="34" charset="-128"/>
              </a:rPr>
              <a:t>Addition of the pediment to the west entrance further disguises the </a:t>
            </a:r>
            <a:r>
              <a:rPr lang="ja-JP" altLang="en-US" b="1">
                <a:ea typeface="ＭＳ Ｐゴシック" panose="020B0600070205080204" pitchFamily="34" charset="-128"/>
              </a:rPr>
              <a:t>“</a:t>
            </a:r>
            <a:r>
              <a:rPr lang="en-US" altLang="ja-JP" b="1">
                <a:ea typeface="ＭＳ Ｐゴシック" panose="020B0600070205080204" pitchFamily="34" charset="-128"/>
              </a:rPr>
              <a:t>disharmony</a:t>
            </a:r>
            <a:r>
              <a:rPr lang="ja-JP" altLang="en-US" b="1">
                <a:ea typeface="ＭＳ Ｐゴシック" panose="020B0600070205080204" pitchFamily="34" charset="-128"/>
              </a:rPr>
              <a:t>”</a:t>
            </a:r>
            <a:r>
              <a:rPr lang="en-US" altLang="ja-JP" b="1">
                <a:ea typeface="ＭＳ Ｐゴシック" panose="020B0600070205080204" pitchFamily="34" charset="-128"/>
              </a:rPr>
              <a:t> of the west face</a:t>
            </a:r>
          </a:p>
          <a:p>
            <a:pPr marL="1558925" lvl="3" indent="-173038">
              <a:buFontTx/>
              <a:buChar char="•"/>
            </a:pPr>
            <a:r>
              <a:rPr lang="en-US" altLang="en-US" b="1">
                <a:ea typeface="ＭＳ Ｐゴシック" panose="020B0600070205080204" pitchFamily="34" charset="-128"/>
              </a:rPr>
              <a:t>Final attempt to provide symmetry came with the addition of the cupola – the structural center of the mansion</a:t>
            </a:r>
          </a:p>
          <a:p>
            <a:pPr marL="1096963" lvl="2" indent="-173038">
              <a:buFont typeface="Wingdings" panose="05000000000000000000" pitchFamily="2" charset="2"/>
              <a:buChar char="v"/>
            </a:pPr>
            <a:r>
              <a:rPr lang="en-US" altLang="en-US" b="1">
                <a:ea typeface="ＭＳ Ｐゴシック" panose="020B0600070205080204" pitchFamily="34" charset="-128"/>
              </a:rPr>
              <a:t>18</a:t>
            </a:r>
            <a:r>
              <a:rPr lang="en-US" altLang="en-US" b="1" baseline="30000">
                <a:ea typeface="ＭＳ Ｐゴシック" panose="020B0600070205080204" pitchFamily="34" charset="-128"/>
              </a:rPr>
              <a:t>th</a:t>
            </a:r>
            <a:r>
              <a:rPr lang="en-US" altLang="en-US" b="1">
                <a:ea typeface="ＭＳ Ｐゴシック" panose="020B0600070205080204" pitchFamily="34" charset="-128"/>
              </a:rPr>
              <a:t> century </a:t>
            </a:r>
            <a:r>
              <a:rPr lang="ja-JP" altLang="en-US" b="1">
                <a:ea typeface="ＭＳ Ｐゴシック" panose="020B0600070205080204" pitchFamily="34" charset="-128"/>
              </a:rPr>
              <a:t>“</a:t>
            </a:r>
            <a:r>
              <a:rPr lang="en-US" altLang="ja-JP" b="1">
                <a:ea typeface="ＭＳ Ｐゴシック" panose="020B0600070205080204" pitchFamily="34" charset="-128"/>
              </a:rPr>
              <a:t>air conditioning</a:t>
            </a:r>
            <a:r>
              <a:rPr lang="ja-JP" altLang="en-US" b="1">
                <a:ea typeface="ＭＳ Ｐゴシック" panose="020B0600070205080204" pitchFamily="34" charset="-128"/>
              </a:rPr>
              <a:t>”</a:t>
            </a:r>
            <a:r>
              <a:rPr lang="en-US" altLang="ja-JP" b="1">
                <a:ea typeface="ＭＳ Ｐゴシック" panose="020B0600070205080204" pitchFamily="34" charset="-128"/>
              </a:rPr>
              <a:t> – cupola</a:t>
            </a:r>
            <a:r>
              <a:rPr lang="ja-JP" altLang="en-US" b="1">
                <a:ea typeface="ＭＳ Ｐゴシック" panose="020B0600070205080204" pitchFamily="34" charset="-128"/>
              </a:rPr>
              <a:t>’</a:t>
            </a:r>
            <a:r>
              <a:rPr lang="en-US" altLang="ja-JP" b="1">
                <a:ea typeface="ＭＳ Ｐゴシック" panose="020B0600070205080204" pitchFamily="34" charset="-128"/>
              </a:rPr>
              <a:t>s windows when opened created an updraft that drew warm air out of lower rooms through the central stairway, thus cooling the mansion</a:t>
            </a:r>
          </a:p>
          <a:p>
            <a:pPr marL="1096963" lvl="2" indent="-173038">
              <a:buFont typeface="Wingdings" panose="05000000000000000000" pitchFamily="2" charset="2"/>
              <a:buChar char="v"/>
            </a:pPr>
            <a:r>
              <a:rPr lang="en-US" altLang="en-US" b="1">
                <a:ea typeface="ＭＳ Ｐゴシック" panose="020B0600070205080204" pitchFamily="34" charset="-128"/>
              </a:rPr>
              <a:t>Communications:  Series of bells attached inside and outside house to summon servants and slaves</a:t>
            </a:r>
          </a:p>
          <a:p>
            <a:pPr marL="1096963" lvl="2" indent="-173038">
              <a:buFont typeface="Wingdings" panose="05000000000000000000" pitchFamily="2" charset="2"/>
              <a:buChar char="v"/>
            </a:pPr>
            <a:endParaRPr lang="en-US" altLang="en-US" b="1">
              <a:ea typeface="ＭＳ Ｐゴシック" panose="020B0600070205080204" pitchFamily="34" charset="-128"/>
            </a:endParaRPr>
          </a:p>
          <a:p>
            <a:pPr>
              <a:buFont typeface="Wingdings" panose="05000000000000000000" pitchFamily="2" charset="2"/>
              <a:buNone/>
            </a:pPr>
            <a:r>
              <a:rPr lang="en-US" altLang="en-US" b="1">
                <a:ea typeface="ＭＳ Ｐゴシック" panose="020B0600070205080204" pitchFamily="34" charset="-128"/>
              </a:rPr>
              <a:t>So what?</a:t>
            </a:r>
          </a:p>
          <a:p>
            <a:pPr marL="635000" lvl="1" indent="-173038">
              <a:buFont typeface="Wingdings" panose="05000000000000000000" pitchFamily="2" charset="2"/>
              <a:buChar char="Ø"/>
            </a:pPr>
            <a:r>
              <a:rPr lang="en-US" altLang="en-US" b="1">
                <a:ea typeface="ＭＳ Ｐゴシック" panose="020B0600070205080204" pitchFamily="34" charset="-128"/>
              </a:rPr>
              <a:t>Washington</a:t>
            </a:r>
            <a:r>
              <a:rPr lang="ja-JP" altLang="en-US" b="1">
                <a:ea typeface="ＭＳ Ｐゴシック" panose="020B0600070205080204" pitchFamily="34" charset="-128"/>
              </a:rPr>
              <a:t>’</a:t>
            </a:r>
            <a:r>
              <a:rPr lang="en-US" altLang="ja-JP" b="1">
                <a:ea typeface="ＭＳ Ｐゴシック" panose="020B0600070205080204" pitchFamily="34" charset="-128"/>
              </a:rPr>
              <a:t>s eye for symmetry and balance in architectural construction found its reflection in his contributions to </a:t>
            </a:r>
            <a:r>
              <a:rPr lang="ja-JP" altLang="en-US" b="1">
                <a:ea typeface="ＭＳ Ｐゴシック" panose="020B0600070205080204" pitchFamily="34" charset="-128"/>
              </a:rPr>
              <a:t>“</a:t>
            </a:r>
            <a:r>
              <a:rPr lang="en-US" altLang="ja-JP" b="1">
                <a:ea typeface="ＭＳ Ｐゴシック" panose="020B0600070205080204" pitchFamily="34" charset="-128"/>
              </a:rPr>
              <a:t>building</a:t>
            </a:r>
            <a:r>
              <a:rPr lang="ja-JP" altLang="en-US" b="1">
                <a:ea typeface="ＭＳ Ｐゴシック" panose="020B0600070205080204" pitchFamily="34" charset="-128"/>
              </a:rPr>
              <a:t>”</a:t>
            </a:r>
            <a:r>
              <a:rPr lang="en-US" altLang="ja-JP" b="1">
                <a:ea typeface="ＭＳ Ｐゴシック" panose="020B0600070205080204" pitchFamily="34" charset="-128"/>
              </a:rPr>
              <a:t> America</a:t>
            </a:r>
            <a:r>
              <a:rPr lang="ja-JP" altLang="en-US" b="1">
                <a:ea typeface="ＭＳ Ｐゴシック" panose="020B0600070205080204" pitchFamily="34" charset="-128"/>
              </a:rPr>
              <a:t>’</a:t>
            </a:r>
            <a:r>
              <a:rPr lang="en-US" altLang="ja-JP" b="1">
                <a:ea typeface="ＭＳ Ｐゴシック" panose="020B0600070205080204" pitchFamily="34" charset="-128"/>
              </a:rPr>
              <a:t>s Constitution</a:t>
            </a:r>
          </a:p>
          <a:p>
            <a:pPr marL="635000" lvl="1" indent="-173038">
              <a:buFont typeface="Wingdings" panose="05000000000000000000" pitchFamily="2" charset="2"/>
              <a:buChar char="Ø"/>
            </a:pPr>
            <a:r>
              <a:rPr lang="en-US" altLang="en-US" b="1">
                <a:ea typeface="ＭＳ Ｐゴシック" panose="020B0600070205080204" pitchFamily="34" charset="-128"/>
              </a:rPr>
              <a:t>His sense of practicality and functional utility also contributed to the Constitution</a:t>
            </a:r>
          </a:p>
          <a:p>
            <a:pPr marL="635000" lvl="1" indent="-173038">
              <a:buFont typeface="Wingdings" panose="05000000000000000000" pitchFamily="2" charset="2"/>
              <a:buChar char="Ø"/>
            </a:pPr>
            <a:r>
              <a:rPr lang="en-US" altLang="en-US" b="1">
                <a:ea typeface="ＭＳ Ｐゴシック" panose="020B0600070205080204" pitchFamily="34" charset="-128"/>
              </a:rPr>
              <a:t>His sense of home – pride and love – reveal him to be a man who saw himself as a planter, farmer, builder and citizen first; he was a public servant only when called upon to serve</a:t>
            </a:r>
          </a:p>
          <a:p>
            <a:pPr>
              <a:buFont typeface="Wingdings" panose="05000000000000000000" pitchFamily="2" charset="2"/>
              <a:buNone/>
            </a:pPr>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a:p>
            <a:pPr marL="635000" lvl="1" indent="-173038">
              <a:buFont typeface="Wingdings" panose="05000000000000000000" pitchFamily="2" charset="2"/>
              <a:buNone/>
            </a:pPr>
            <a:endParaRPr lang="en-US" altLang="en-US" b="1">
              <a:ea typeface="ＭＳ Ｐゴシック" panose="020B0600070205080204" pitchFamily="34" charset="-128"/>
            </a:endParaRPr>
          </a:p>
          <a:p>
            <a:pPr>
              <a:buFont typeface="Wingdings" panose="05000000000000000000" pitchFamily="2" charset="2"/>
              <a:buNone/>
            </a:pPr>
            <a:endParaRPr lang="en-US" altLang="en-US" b="1">
              <a:ea typeface="ＭＳ Ｐゴシック" panose="020B0600070205080204" pitchFamily="34" charset="-128"/>
            </a:endParaRPr>
          </a:p>
          <a:p>
            <a:r>
              <a:rPr lang="en-US" altLang="en-US" b="1">
                <a:ea typeface="ＭＳ Ｐゴシック" panose="020B0600070205080204" pitchFamily="34" charset="-128"/>
              </a:rPr>
              <a:t>	</a:t>
            </a:r>
          </a:p>
          <a:p>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15068859-4272-4518-824E-DD5D31FEC1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C8BD8157-7FF3-4783-83F4-7DC124CC2284}"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3FC8EA28-28A1-4AC1-9DE2-9D081EE728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8A2996B2-7A6D-4E0B-AE33-6E9E39D7D9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Notice Washington’s relaxed yet confident demeanor as he stands, walking stick in hand, looking into the distance as if surveying his property.</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Difficult to see in this photo is the missing button at the bottom of his vest, suggesting yet again an informal air – he is the American common man, a farmer. </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He rests on a fasces, a bundle of rods with a projecting ax blade used as a symbol of republican authority in ancient Rome – suggesting the new nation’s democratic republican system of government in which citizens elect their government officials, like George Washington.</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Behind and resting against the fasces is a plow, symbol of his life as a gentleman farmer, again suggesting Washington’s role as a common citizen willing to serve his country.</a:t>
            </a:r>
          </a:p>
          <a:p>
            <a:pPr marL="692150" lvl="1" indent="-230188">
              <a:spcBef>
                <a:spcPct val="0"/>
              </a:spcBef>
              <a:buFont typeface="Calibri" panose="020F0502020204030204" pitchFamily="34" charset="0"/>
              <a:buAutoNum type="alphaUcPeriod"/>
            </a:pPr>
            <a:r>
              <a:rPr lang="en-US" altLang="en-US" b="1">
                <a:ea typeface="ＭＳ Ｐゴシック" panose="020B0600070205080204" pitchFamily="34" charset="-128"/>
              </a:rPr>
              <a:t>Active and innovative farmer:  Honorary member of the Philadelphia Society for the Promotion of Agriculture and the English Board of Agriculture</a:t>
            </a:r>
          </a:p>
          <a:p>
            <a:pPr marL="692150" lvl="1" indent="-230188">
              <a:spcBef>
                <a:spcPct val="0"/>
              </a:spcBef>
              <a:buFont typeface="Calibri" panose="020F0502020204030204" pitchFamily="34" charset="0"/>
              <a:buAutoNum type="alphaUcPeriod"/>
            </a:pPr>
            <a:r>
              <a:rPr lang="en-US" altLang="en-US" b="1">
                <a:ea typeface="ＭＳ Ｐゴシック" panose="020B0600070205080204" pitchFamily="34" charset="-128"/>
              </a:rPr>
              <a:t>Described as “a knowing farmer, who, Midas like, can convert everything he touches into manure, as the first transmutation towards gold.”</a:t>
            </a:r>
          </a:p>
          <a:p>
            <a:pPr marL="692150" lvl="1" indent="-230188">
              <a:spcBef>
                <a:spcPct val="0"/>
              </a:spcBef>
              <a:buFont typeface="Calibri" panose="020F0502020204030204" pitchFamily="34" charset="0"/>
              <a:buAutoNum type="alphaUcPeriod"/>
            </a:pPr>
            <a:r>
              <a:rPr lang="en-US" altLang="en-US" b="1">
                <a:ea typeface="ＭＳ Ｐゴシック" panose="020B0600070205080204" pitchFamily="34" charset="-128"/>
              </a:rPr>
              <a:t>Agriculture’s importance to the young nation:  “…in the present state of America, our welfare and prosperity depend upon the cultivation of our lands and turning the produce of them to the best advantage.”  (Letter to Samuel Chamberline, 1788)</a:t>
            </a:r>
          </a:p>
          <a:p>
            <a:pPr marL="692150" lvl="1" indent="-230188">
              <a:spcBef>
                <a:spcPct val="0"/>
              </a:spcBef>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Across the fasces hangs his sword, a symbol of his willingness to leave his life as gentleman farmer and take up arms as a citizen soldier to defend his republican ideals of the right to property ownership, freedom and liberty.  </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The American Cincinnatus:  Explain classical allusion to Roman statesman/soldier Cincinnatus</a:t>
            </a:r>
          </a:p>
          <a:p>
            <a:pPr marL="230188" indent="-230188">
              <a:spcBef>
                <a:spcPct val="0"/>
              </a:spcBef>
            </a:pPr>
            <a:endParaRPr lang="en-US" altLang="en-US" b="1">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56DB2C80-0E7A-4883-9C1A-9D4122C543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6CB47043-51B5-4BED-8387-C89162F65596}"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05FA131-CAD1-4CF2-ADCA-C066DF254E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0ADD3C-5EAA-42D1-88E6-676DD83526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DC53F0-0D0A-4E08-8585-56D6D50EFA4D}"/>
              </a:ext>
            </a:extLst>
          </p:cNvPr>
          <p:cNvSpPr>
            <a:spLocks noGrp="1" noChangeArrowheads="1"/>
          </p:cNvSpPr>
          <p:nvPr>
            <p:ph type="sldNum" sz="quarter" idx="12"/>
          </p:nvPr>
        </p:nvSpPr>
        <p:spPr>
          <a:ln/>
        </p:spPr>
        <p:txBody>
          <a:bodyPr/>
          <a:lstStyle>
            <a:lvl1pPr>
              <a:defRPr/>
            </a:lvl1pPr>
          </a:lstStyle>
          <a:p>
            <a:fld id="{1CB5C7F2-03AE-4F55-AE0D-A50388B56572}" type="slidenum">
              <a:rPr lang="en-US" altLang="en-US"/>
              <a:pPr/>
              <a:t>‹#›</a:t>
            </a:fld>
            <a:endParaRPr lang="en-US" altLang="en-US"/>
          </a:p>
        </p:txBody>
      </p:sp>
    </p:spTree>
    <p:extLst>
      <p:ext uri="{BB962C8B-B14F-4D97-AF65-F5344CB8AC3E}">
        <p14:creationId xmlns:p14="http://schemas.microsoft.com/office/powerpoint/2010/main" val="182736597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732ABD-387C-400E-A6BD-3444556A68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55307E-C8C3-4202-AD4C-D918997163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26F143-3248-49F0-9902-6408C705831E}"/>
              </a:ext>
            </a:extLst>
          </p:cNvPr>
          <p:cNvSpPr>
            <a:spLocks noGrp="1" noChangeArrowheads="1"/>
          </p:cNvSpPr>
          <p:nvPr>
            <p:ph type="sldNum" sz="quarter" idx="12"/>
          </p:nvPr>
        </p:nvSpPr>
        <p:spPr>
          <a:ln/>
        </p:spPr>
        <p:txBody>
          <a:bodyPr/>
          <a:lstStyle>
            <a:lvl1pPr>
              <a:defRPr/>
            </a:lvl1pPr>
          </a:lstStyle>
          <a:p>
            <a:fld id="{30133325-DB14-4BE7-A6DF-9BC92CFF0F79}" type="slidenum">
              <a:rPr lang="en-US" altLang="en-US"/>
              <a:pPr/>
              <a:t>‹#›</a:t>
            </a:fld>
            <a:endParaRPr lang="en-US" altLang="en-US"/>
          </a:p>
        </p:txBody>
      </p:sp>
    </p:spTree>
    <p:extLst>
      <p:ext uri="{BB962C8B-B14F-4D97-AF65-F5344CB8AC3E}">
        <p14:creationId xmlns:p14="http://schemas.microsoft.com/office/powerpoint/2010/main" val="305860954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40026C-8E0A-4138-B3A5-714A102DD0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84899E-43C2-4E3B-A2DD-5BB0CF4ED8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A2B048-B127-4480-9019-21C619395282}"/>
              </a:ext>
            </a:extLst>
          </p:cNvPr>
          <p:cNvSpPr>
            <a:spLocks noGrp="1" noChangeArrowheads="1"/>
          </p:cNvSpPr>
          <p:nvPr>
            <p:ph type="sldNum" sz="quarter" idx="12"/>
          </p:nvPr>
        </p:nvSpPr>
        <p:spPr>
          <a:ln/>
        </p:spPr>
        <p:txBody>
          <a:bodyPr/>
          <a:lstStyle>
            <a:lvl1pPr>
              <a:defRPr/>
            </a:lvl1pPr>
          </a:lstStyle>
          <a:p>
            <a:fld id="{EBB384AA-3B22-4AC3-A5FE-D61D32CF874A}" type="slidenum">
              <a:rPr lang="en-US" altLang="en-US"/>
              <a:pPr/>
              <a:t>‹#›</a:t>
            </a:fld>
            <a:endParaRPr lang="en-US" altLang="en-US"/>
          </a:p>
        </p:txBody>
      </p:sp>
    </p:spTree>
    <p:extLst>
      <p:ext uri="{BB962C8B-B14F-4D97-AF65-F5344CB8AC3E}">
        <p14:creationId xmlns:p14="http://schemas.microsoft.com/office/powerpoint/2010/main" val="42488474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27A86A-0D15-45AB-81AE-D527D7E4F3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C62EBB-DE6B-4301-B505-4714EA38C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88D487-0FEE-487F-8FA1-93DE05C6F056}"/>
              </a:ext>
            </a:extLst>
          </p:cNvPr>
          <p:cNvSpPr>
            <a:spLocks noGrp="1" noChangeArrowheads="1"/>
          </p:cNvSpPr>
          <p:nvPr>
            <p:ph type="sldNum" sz="quarter" idx="12"/>
          </p:nvPr>
        </p:nvSpPr>
        <p:spPr>
          <a:ln/>
        </p:spPr>
        <p:txBody>
          <a:bodyPr/>
          <a:lstStyle>
            <a:lvl1pPr>
              <a:defRPr/>
            </a:lvl1pPr>
          </a:lstStyle>
          <a:p>
            <a:fld id="{4285B1E6-28EB-4EC8-907E-A4C6F4BBE321}" type="slidenum">
              <a:rPr lang="en-US" altLang="en-US"/>
              <a:pPr/>
              <a:t>‹#›</a:t>
            </a:fld>
            <a:endParaRPr lang="en-US" altLang="en-US"/>
          </a:p>
        </p:txBody>
      </p:sp>
    </p:spTree>
    <p:extLst>
      <p:ext uri="{BB962C8B-B14F-4D97-AF65-F5344CB8AC3E}">
        <p14:creationId xmlns:p14="http://schemas.microsoft.com/office/powerpoint/2010/main" val="268628435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0A1F3BC-494B-4D10-A93D-03A557FA28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C532D6-61BA-4C2E-80A5-1033E64760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1FC7C50-70D2-4AB2-A720-D47AC37BA3DB}"/>
              </a:ext>
            </a:extLst>
          </p:cNvPr>
          <p:cNvSpPr>
            <a:spLocks noGrp="1" noChangeArrowheads="1"/>
          </p:cNvSpPr>
          <p:nvPr>
            <p:ph type="sldNum" sz="quarter" idx="12"/>
          </p:nvPr>
        </p:nvSpPr>
        <p:spPr>
          <a:ln/>
        </p:spPr>
        <p:txBody>
          <a:bodyPr/>
          <a:lstStyle>
            <a:lvl1pPr>
              <a:defRPr/>
            </a:lvl1pPr>
          </a:lstStyle>
          <a:p>
            <a:fld id="{D21D000A-AF85-4ADC-85AF-1C7E6759F66E}" type="slidenum">
              <a:rPr lang="en-US" altLang="en-US"/>
              <a:pPr/>
              <a:t>‹#›</a:t>
            </a:fld>
            <a:endParaRPr lang="en-US" altLang="en-US"/>
          </a:p>
        </p:txBody>
      </p:sp>
    </p:spTree>
    <p:extLst>
      <p:ext uri="{BB962C8B-B14F-4D97-AF65-F5344CB8AC3E}">
        <p14:creationId xmlns:p14="http://schemas.microsoft.com/office/powerpoint/2010/main" val="414751767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F0CE91D-FF16-4E27-B22C-DAE64B9F517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1B42148-91BD-4A72-8200-2455755ACB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E578630-2051-4542-9F84-591730535B07}"/>
              </a:ext>
            </a:extLst>
          </p:cNvPr>
          <p:cNvSpPr>
            <a:spLocks noGrp="1" noChangeArrowheads="1"/>
          </p:cNvSpPr>
          <p:nvPr>
            <p:ph type="sldNum" sz="quarter" idx="12"/>
          </p:nvPr>
        </p:nvSpPr>
        <p:spPr>
          <a:ln/>
        </p:spPr>
        <p:txBody>
          <a:bodyPr/>
          <a:lstStyle>
            <a:lvl1pPr>
              <a:defRPr/>
            </a:lvl1pPr>
          </a:lstStyle>
          <a:p>
            <a:fld id="{21D41A02-4663-4565-823F-57D7C98B1EF9}" type="slidenum">
              <a:rPr lang="en-US" altLang="en-US"/>
              <a:pPr/>
              <a:t>‹#›</a:t>
            </a:fld>
            <a:endParaRPr lang="en-US" altLang="en-US"/>
          </a:p>
        </p:txBody>
      </p:sp>
    </p:spTree>
    <p:extLst>
      <p:ext uri="{BB962C8B-B14F-4D97-AF65-F5344CB8AC3E}">
        <p14:creationId xmlns:p14="http://schemas.microsoft.com/office/powerpoint/2010/main" val="413138076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22CA6A-BB04-4A27-BEC0-377808FA4F9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6183E5-5323-4F5A-A05D-4AFD9FC9AF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68783F8-276B-42E9-9BEA-A768B4DFA08A}"/>
              </a:ext>
            </a:extLst>
          </p:cNvPr>
          <p:cNvSpPr>
            <a:spLocks noGrp="1" noChangeArrowheads="1"/>
          </p:cNvSpPr>
          <p:nvPr>
            <p:ph type="sldNum" sz="quarter" idx="12"/>
          </p:nvPr>
        </p:nvSpPr>
        <p:spPr>
          <a:ln/>
        </p:spPr>
        <p:txBody>
          <a:bodyPr/>
          <a:lstStyle>
            <a:lvl1pPr>
              <a:defRPr/>
            </a:lvl1pPr>
          </a:lstStyle>
          <a:p>
            <a:fld id="{C242CA86-BC9D-4E62-83E6-F9A67E61564B}" type="slidenum">
              <a:rPr lang="en-US" altLang="en-US"/>
              <a:pPr/>
              <a:t>‹#›</a:t>
            </a:fld>
            <a:endParaRPr lang="en-US" altLang="en-US"/>
          </a:p>
        </p:txBody>
      </p:sp>
    </p:spTree>
    <p:extLst>
      <p:ext uri="{BB962C8B-B14F-4D97-AF65-F5344CB8AC3E}">
        <p14:creationId xmlns:p14="http://schemas.microsoft.com/office/powerpoint/2010/main" val="10143235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980DEC-2BF2-4BE4-8386-BD5B45549F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368583-E855-471A-95B0-07D194BFB1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B63736-A1F9-4783-8617-4196475C231E}"/>
              </a:ext>
            </a:extLst>
          </p:cNvPr>
          <p:cNvSpPr>
            <a:spLocks noGrp="1" noChangeArrowheads="1"/>
          </p:cNvSpPr>
          <p:nvPr>
            <p:ph type="sldNum" sz="quarter" idx="12"/>
          </p:nvPr>
        </p:nvSpPr>
        <p:spPr>
          <a:ln/>
        </p:spPr>
        <p:txBody>
          <a:bodyPr/>
          <a:lstStyle>
            <a:lvl1pPr>
              <a:defRPr/>
            </a:lvl1pPr>
          </a:lstStyle>
          <a:p>
            <a:fld id="{047CEF85-6541-4486-A23A-FFC09FC1CAD9}" type="slidenum">
              <a:rPr lang="en-US" altLang="en-US"/>
              <a:pPr/>
              <a:t>‹#›</a:t>
            </a:fld>
            <a:endParaRPr lang="en-US" altLang="en-US"/>
          </a:p>
        </p:txBody>
      </p:sp>
    </p:spTree>
    <p:extLst>
      <p:ext uri="{BB962C8B-B14F-4D97-AF65-F5344CB8AC3E}">
        <p14:creationId xmlns:p14="http://schemas.microsoft.com/office/powerpoint/2010/main" val="210347239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C351A3-5696-427A-96EB-8381A4FEF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1CC732-E4D8-488B-B2A9-83C9BA58C2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F37C66-26ED-404A-A21B-86410CBDDE51}"/>
              </a:ext>
            </a:extLst>
          </p:cNvPr>
          <p:cNvSpPr>
            <a:spLocks noGrp="1" noChangeArrowheads="1"/>
          </p:cNvSpPr>
          <p:nvPr>
            <p:ph type="sldNum" sz="quarter" idx="12"/>
          </p:nvPr>
        </p:nvSpPr>
        <p:spPr>
          <a:ln/>
        </p:spPr>
        <p:txBody>
          <a:bodyPr/>
          <a:lstStyle>
            <a:lvl1pPr>
              <a:defRPr/>
            </a:lvl1pPr>
          </a:lstStyle>
          <a:p>
            <a:fld id="{9F203969-96D9-471B-A5D8-5C07AC7C313D}" type="slidenum">
              <a:rPr lang="en-US" altLang="en-US"/>
              <a:pPr/>
              <a:t>‹#›</a:t>
            </a:fld>
            <a:endParaRPr lang="en-US" altLang="en-US"/>
          </a:p>
        </p:txBody>
      </p:sp>
    </p:spTree>
    <p:extLst>
      <p:ext uri="{BB962C8B-B14F-4D97-AF65-F5344CB8AC3E}">
        <p14:creationId xmlns:p14="http://schemas.microsoft.com/office/powerpoint/2010/main" val="3829657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807F87F-C780-4B79-BFF7-0912FB147B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AE6E8C-87E2-4456-9F89-06D660BF1E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CF3B82-E29E-4960-8618-FC87742D180A}"/>
              </a:ext>
            </a:extLst>
          </p:cNvPr>
          <p:cNvSpPr>
            <a:spLocks noGrp="1" noChangeArrowheads="1"/>
          </p:cNvSpPr>
          <p:nvPr>
            <p:ph type="sldNum" sz="quarter" idx="12"/>
          </p:nvPr>
        </p:nvSpPr>
        <p:spPr>
          <a:ln/>
        </p:spPr>
        <p:txBody>
          <a:bodyPr/>
          <a:lstStyle>
            <a:lvl1pPr>
              <a:defRPr/>
            </a:lvl1pPr>
          </a:lstStyle>
          <a:p>
            <a:fld id="{1F3101F3-BE4C-491C-B464-49AD9BBC0E29}" type="slidenum">
              <a:rPr lang="en-US" altLang="en-US"/>
              <a:pPr/>
              <a:t>‹#›</a:t>
            </a:fld>
            <a:endParaRPr lang="en-US" altLang="en-US"/>
          </a:p>
        </p:txBody>
      </p:sp>
    </p:spTree>
    <p:extLst>
      <p:ext uri="{BB962C8B-B14F-4D97-AF65-F5344CB8AC3E}">
        <p14:creationId xmlns:p14="http://schemas.microsoft.com/office/powerpoint/2010/main" val="38229200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3A214CD-4C94-451F-9F98-48568129FBB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B69B3CD-2BBB-4B30-8D6E-D7B23E1B35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911BCF1-CEC8-4C2E-856A-43BF6EA65AFD}"/>
              </a:ext>
            </a:extLst>
          </p:cNvPr>
          <p:cNvSpPr>
            <a:spLocks noGrp="1" noChangeArrowheads="1"/>
          </p:cNvSpPr>
          <p:nvPr>
            <p:ph type="sldNum" sz="quarter" idx="12"/>
          </p:nvPr>
        </p:nvSpPr>
        <p:spPr>
          <a:ln/>
        </p:spPr>
        <p:txBody>
          <a:bodyPr/>
          <a:lstStyle>
            <a:lvl1pPr>
              <a:defRPr/>
            </a:lvl1pPr>
          </a:lstStyle>
          <a:p>
            <a:fld id="{B4F522F8-776A-4FE5-B271-29CF50B93DAD}" type="slidenum">
              <a:rPr lang="en-US" altLang="en-US"/>
              <a:pPr/>
              <a:t>‹#›</a:t>
            </a:fld>
            <a:endParaRPr lang="en-US" altLang="en-US"/>
          </a:p>
        </p:txBody>
      </p:sp>
    </p:spTree>
    <p:extLst>
      <p:ext uri="{BB962C8B-B14F-4D97-AF65-F5344CB8AC3E}">
        <p14:creationId xmlns:p14="http://schemas.microsoft.com/office/powerpoint/2010/main" val="23741623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D0DDAC3-AD97-4D68-AD2A-5A291F93079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FAC0C51-34B9-41BE-8743-91937603E3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6A55EFD-1AF5-4334-B3CD-91F1F3C00BB6}"/>
              </a:ext>
            </a:extLst>
          </p:cNvPr>
          <p:cNvSpPr>
            <a:spLocks noGrp="1" noChangeArrowheads="1"/>
          </p:cNvSpPr>
          <p:nvPr>
            <p:ph type="sldNum" sz="quarter" idx="12"/>
          </p:nvPr>
        </p:nvSpPr>
        <p:spPr>
          <a:ln/>
        </p:spPr>
        <p:txBody>
          <a:bodyPr/>
          <a:lstStyle>
            <a:lvl1pPr>
              <a:defRPr/>
            </a:lvl1pPr>
          </a:lstStyle>
          <a:p>
            <a:fld id="{5145BACB-C63C-4117-80D4-099A5B138DD2}" type="slidenum">
              <a:rPr lang="en-US" altLang="en-US"/>
              <a:pPr/>
              <a:t>‹#›</a:t>
            </a:fld>
            <a:endParaRPr lang="en-US" altLang="en-US"/>
          </a:p>
        </p:txBody>
      </p:sp>
    </p:spTree>
    <p:extLst>
      <p:ext uri="{BB962C8B-B14F-4D97-AF65-F5344CB8AC3E}">
        <p14:creationId xmlns:p14="http://schemas.microsoft.com/office/powerpoint/2010/main" val="29599674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AEBB5D-BCE3-4907-B548-AE4B926A48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A855A18-52BB-4C29-8D66-57F95EA550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AFAB14-DAF1-49E6-A075-A995C643074E}"/>
              </a:ext>
            </a:extLst>
          </p:cNvPr>
          <p:cNvSpPr>
            <a:spLocks noGrp="1" noChangeArrowheads="1"/>
          </p:cNvSpPr>
          <p:nvPr>
            <p:ph type="sldNum" sz="quarter" idx="12"/>
          </p:nvPr>
        </p:nvSpPr>
        <p:spPr>
          <a:ln/>
        </p:spPr>
        <p:txBody>
          <a:bodyPr/>
          <a:lstStyle>
            <a:lvl1pPr>
              <a:defRPr/>
            </a:lvl1pPr>
          </a:lstStyle>
          <a:p>
            <a:fld id="{D6BD5943-2D5A-421C-A2ED-3E66F49543D8}" type="slidenum">
              <a:rPr lang="en-US" altLang="en-US"/>
              <a:pPr/>
              <a:t>‹#›</a:t>
            </a:fld>
            <a:endParaRPr lang="en-US" altLang="en-US"/>
          </a:p>
        </p:txBody>
      </p:sp>
    </p:spTree>
    <p:extLst>
      <p:ext uri="{BB962C8B-B14F-4D97-AF65-F5344CB8AC3E}">
        <p14:creationId xmlns:p14="http://schemas.microsoft.com/office/powerpoint/2010/main" val="46821579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AB04C2-8050-458E-9726-0B86D66E7C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2C7CFC-047F-4909-B054-0AB8CA4BA3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1FE85E-030C-4086-834B-40D80B650948}"/>
              </a:ext>
            </a:extLst>
          </p:cNvPr>
          <p:cNvSpPr>
            <a:spLocks noGrp="1" noChangeArrowheads="1"/>
          </p:cNvSpPr>
          <p:nvPr>
            <p:ph type="sldNum" sz="quarter" idx="12"/>
          </p:nvPr>
        </p:nvSpPr>
        <p:spPr>
          <a:ln/>
        </p:spPr>
        <p:txBody>
          <a:bodyPr/>
          <a:lstStyle>
            <a:lvl1pPr>
              <a:defRPr/>
            </a:lvl1pPr>
          </a:lstStyle>
          <a:p>
            <a:fld id="{61D2B64E-8475-468F-9B17-3997DCBF3001}" type="slidenum">
              <a:rPr lang="en-US" altLang="en-US"/>
              <a:pPr/>
              <a:t>‹#›</a:t>
            </a:fld>
            <a:endParaRPr lang="en-US" altLang="en-US"/>
          </a:p>
        </p:txBody>
      </p:sp>
    </p:spTree>
    <p:extLst>
      <p:ext uri="{BB962C8B-B14F-4D97-AF65-F5344CB8AC3E}">
        <p14:creationId xmlns:p14="http://schemas.microsoft.com/office/powerpoint/2010/main" val="4982747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6EAEF7-36C3-48B8-B1A7-A045B66169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F77AD6-C6ED-4263-9AAE-893068DEFE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9997D6-0648-4C54-B6D7-43B7828BC8CE}"/>
              </a:ext>
            </a:extLst>
          </p:cNvPr>
          <p:cNvSpPr>
            <a:spLocks noGrp="1" noChangeArrowheads="1"/>
          </p:cNvSpPr>
          <p:nvPr>
            <p:ph type="sldNum" sz="quarter" idx="12"/>
          </p:nvPr>
        </p:nvSpPr>
        <p:spPr>
          <a:ln/>
        </p:spPr>
        <p:txBody>
          <a:bodyPr/>
          <a:lstStyle>
            <a:lvl1pPr>
              <a:defRPr/>
            </a:lvl1pPr>
          </a:lstStyle>
          <a:p>
            <a:fld id="{BFE0D220-656E-44E2-9F4E-1033DE751E14}" type="slidenum">
              <a:rPr lang="en-US" altLang="en-US"/>
              <a:pPr/>
              <a:t>‹#›</a:t>
            </a:fld>
            <a:endParaRPr lang="en-US" altLang="en-US"/>
          </a:p>
        </p:txBody>
      </p:sp>
    </p:spTree>
    <p:extLst>
      <p:ext uri="{BB962C8B-B14F-4D97-AF65-F5344CB8AC3E}">
        <p14:creationId xmlns:p14="http://schemas.microsoft.com/office/powerpoint/2010/main" val="13048968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8362B48-8C95-4116-B713-59645991B60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B560331-39EB-4088-A568-7863AE2B1E4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7D54AA-516B-4644-BF55-9F16E366357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Arial" charset="0"/>
              </a:defRPr>
            </a:lvl1pPr>
          </a:lstStyle>
          <a:p>
            <a:pPr>
              <a:defRPr/>
            </a:pPr>
            <a:endParaRPr lang="en-US"/>
          </a:p>
        </p:txBody>
      </p:sp>
      <p:sp>
        <p:nvSpPr>
          <p:cNvPr id="1029" name="Rectangle 5">
            <a:extLst>
              <a:ext uri="{FF2B5EF4-FFF2-40B4-BE49-F238E27FC236}">
                <a16:creationId xmlns:a16="http://schemas.microsoft.com/office/drawing/2014/main" id="{26E49205-13D8-49DC-A797-3C08ECD9377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Arial" charset="0"/>
              </a:defRPr>
            </a:lvl1pPr>
          </a:lstStyle>
          <a:p>
            <a:pPr>
              <a:defRPr/>
            </a:pPr>
            <a:endParaRPr lang="en-US"/>
          </a:p>
        </p:txBody>
      </p:sp>
      <p:sp>
        <p:nvSpPr>
          <p:cNvPr id="1030" name="Rectangle 6">
            <a:extLst>
              <a:ext uri="{FF2B5EF4-FFF2-40B4-BE49-F238E27FC236}">
                <a16:creationId xmlns:a16="http://schemas.microsoft.com/office/drawing/2014/main" id="{7DA91CE6-83AC-4498-8C4D-D6ABB0C3739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CB2CF3F3-C63B-4F90-8B4E-AD1DE0145E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mountvernon.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FC7EAB1-4DB6-458D-AFE9-88150357B8C0}"/>
              </a:ext>
            </a:extLst>
          </p:cNvPr>
          <p:cNvSpPr>
            <a:spLocks noGrp="1"/>
          </p:cNvSpPr>
          <p:nvPr>
            <p:ph type="title"/>
          </p:nvPr>
        </p:nvSpPr>
        <p:spPr>
          <a:xfrm>
            <a:off x="0" y="0"/>
            <a:ext cx="9144000" cy="1828800"/>
          </a:xfrm>
        </p:spPr>
        <p:txBody>
          <a:bodyPr/>
          <a:lstStyle/>
          <a:p>
            <a:r>
              <a:rPr lang="en-US" altLang="en-US" sz="32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GEORGE WASHINGTON:  </a:t>
            </a:r>
            <a:br>
              <a:rPr lang="en-US" altLang="en-US" sz="32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32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MAN OF VISION, VISIONS OF THE MAN</a:t>
            </a:r>
          </a:p>
        </p:txBody>
      </p:sp>
      <p:sp>
        <p:nvSpPr>
          <p:cNvPr id="4099" name="Slide Number Placeholder 5">
            <a:extLst>
              <a:ext uri="{FF2B5EF4-FFF2-40B4-BE49-F238E27FC236}">
                <a16:creationId xmlns:a16="http://schemas.microsoft.com/office/drawing/2014/main" id="{B6367DC8-CD18-4B1F-B09A-02667DF5AF18}"/>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DE52D8E-2C49-4C56-92FE-9FADC9627A5C}" type="slidenum">
              <a:rPr lang="en-US" altLang="en-US" sz="1400">
                <a:latin typeface="Arial" panose="020B0604020202020204" pitchFamily="34" charset="0"/>
              </a:rPr>
              <a:pPr/>
              <a:t>1</a:t>
            </a:fld>
            <a:endParaRPr lang="en-US" altLang="en-US" sz="1400">
              <a:latin typeface="Arial" panose="020B0604020202020204" pitchFamily="34" charset="0"/>
            </a:endParaRPr>
          </a:p>
        </p:txBody>
      </p:sp>
      <p:pic>
        <p:nvPicPr>
          <p:cNvPr id="19459" name="ClipArt Placeholder 4">
            <a:extLst>
              <a:ext uri="{FF2B5EF4-FFF2-40B4-BE49-F238E27FC236}">
                <a16:creationId xmlns:a16="http://schemas.microsoft.com/office/drawing/2014/main" id="{74966D13-419D-4211-85EB-2E40E8962EC6}"/>
              </a:ext>
            </a:extLst>
          </p:cNvPr>
          <p:cNvPicPr>
            <a:picLocks noGrp="1"/>
          </p:cNvPicPr>
          <p:nvPr>
            <p:ph sz="half" idx="1"/>
          </p:nvPr>
        </p:nvPicPr>
        <p:blipFill>
          <a:blip r:embed="rId3">
            <a:extLst>
              <a:ext uri="{28A0092B-C50C-407E-A947-70E740481C1C}">
                <a14:useLocalDpi xmlns:a14="http://schemas.microsoft.com/office/drawing/2010/main" val="0"/>
              </a:ext>
            </a:extLst>
          </a:blip>
          <a:srcRect l="-282" t="-475" r="282" b="-473"/>
          <a:stretch>
            <a:fillRect/>
          </a:stretch>
        </p:blipFill>
        <p:spPr>
          <a:xfrm>
            <a:off x="2514600" y="1981200"/>
            <a:ext cx="4114800" cy="3825875"/>
          </a:xfrm>
        </p:spPr>
      </p:pic>
      <p:sp>
        <p:nvSpPr>
          <p:cNvPr id="5" name="TextBox 2">
            <a:extLst>
              <a:ext uri="{FF2B5EF4-FFF2-40B4-BE49-F238E27FC236}">
                <a16:creationId xmlns:a16="http://schemas.microsoft.com/office/drawing/2014/main" id="{B50DFC69-3ED2-43A2-8E6C-48B44BE4CD2B}"/>
              </a:ext>
            </a:extLst>
          </p:cNvPr>
          <p:cNvSpPr txBox="1">
            <a:spLocks noChangeArrowheads="1"/>
          </p:cNvSpPr>
          <p:nvPr/>
        </p:nvSpPr>
        <p:spPr bwMode="auto">
          <a:xfrm>
            <a:off x="2019300" y="6127750"/>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000" b="1" dirty="0">
                <a:solidFill>
                  <a:srgbClr val="FF0000"/>
                </a:solidFill>
                <a:latin typeface="Charlemagne Std" pitchFamily="82" charset="0"/>
              </a:rPr>
              <a:t>This project is financially assisted by a generous grant from the Virginia Law Foundation. The Virginia Law Foundation promotes through philanthropy the rule of law, access to justice and law-related education.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a:extLst>
              <a:ext uri="{FF2B5EF4-FFF2-40B4-BE49-F238E27FC236}">
                <a16:creationId xmlns:a16="http://schemas.microsoft.com/office/drawing/2014/main" id="{94585ACD-49B2-4990-BD64-60433723E9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06463"/>
            <a:ext cx="368935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Box 3">
            <a:extLst>
              <a:ext uri="{FF2B5EF4-FFF2-40B4-BE49-F238E27FC236}">
                <a16:creationId xmlns:a16="http://schemas.microsoft.com/office/drawing/2014/main" id="{02D059CD-0530-4AE7-8F4F-8C4C86D160EA}"/>
              </a:ext>
            </a:extLst>
          </p:cNvPr>
          <p:cNvSpPr txBox="1">
            <a:spLocks noChangeArrowheads="1"/>
          </p:cNvSpPr>
          <p:nvPr/>
        </p:nvSpPr>
        <p:spPr bwMode="auto">
          <a:xfrm flipH="1">
            <a:off x="457200" y="5653088"/>
            <a:ext cx="3581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The Lansdowne Portrait, </a:t>
            </a:r>
            <a:r>
              <a:rPr lang="en-US" altLang="en-US" sz="1800"/>
              <a:t>Oil on Canvas, Charles Wilson Peale, 1796</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37891" name="Title 1">
            <a:extLst>
              <a:ext uri="{FF2B5EF4-FFF2-40B4-BE49-F238E27FC236}">
                <a16:creationId xmlns:a16="http://schemas.microsoft.com/office/drawing/2014/main" id="{3C5A38CB-51DD-4846-B6B6-CFE9E7CCAE7D}"/>
              </a:ext>
            </a:extLst>
          </p:cNvPr>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4000" b="1">
                <a:solidFill>
                  <a:srgbClr val="0000CC"/>
                </a:solidFill>
                <a:latin typeface="Times New Roman" panose="02020603050405020304" pitchFamily="18" charset="0"/>
                <a:cs typeface="Times New Roman" panose="02020603050405020304" pitchFamily="18" charset="0"/>
              </a:rPr>
              <a:t>MAN OF VISION</a:t>
            </a:r>
          </a:p>
        </p:txBody>
      </p:sp>
      <p:sp>
        <p:nvSpPr>
          <p:cNvPr id="22533" name="Slide Number Placeholder 1">
            <a:extLst>
              <a:ext uri="{FF2B5EF4-FFF2-40B4-BE49-F238E27FC236}">
                <a16:creationId xmlns:a16="http://schemas.microsoft.com/office/drawing/2014/main" id="{D26AD9AB-D39B-4492-A199-3EB70CE2F27C}"/>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0CB0F8C2-B82A-47A4-9311-A23DD14C8806}" type="slidenum">
              <a:rPr lang="en-US" altLang="en-US" sz="1400">
                <a:latin typeface="Arial" panose="020B0604020202020204" pitchFamily="34" charset="0"/>
              </a:rPr>
              <a:pPr/>
              <a:t>10</a:t>
            </a:fld>
            <a:endParaRPr lang="en-US" altLang="en-US" sz="1400">
              <a:latin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a:extLst>
              <a:ext uri="{FF2B5EF4-FFF2-40B4-BE49-F238E27FC236}">
                <a16:creationId xmlns:a16="http://schemas.microsoft.com/office/drawing/2014/main" id="{8A4BD3DE-6152-4066-AA51-30A384495D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12800"/>
            <a:ext cx="914400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lide Number Placeholder 1">
            <a:extLst>
              <a:ext uri="{FF2B5EF4-FFF2-40B4-BE49-F238E27FC236}">
                <a16:creationId xmlns:a16="http://schemas.microsoft.com/office/drawing/2014/main" id="{B4F7D429-15DD-4552-B576-6B46600DB4E1}"/>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6081921-D927-4E57-B443-7EF830D49C78}"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a:extLst>
              <a:ext uri="{FF2B5EF4-FFF2-40B4-BE49-F238E27FC236}">
                <a16:creationId xmlns:a16="http://schemas.microsoft.com/office/drawing/2014/main" id="{9E5D2591-D13D-492A-BE0A-5FD2B7B4224A}"/>
              </a:ext>
            </a:extLst>
          </p:cNvPr>
          <p:cNvSpPr>
            <a:spLocks noGrp="1"/>
          </p:cNvSpPr>
          <p:nvPr>
            <p:ph type="title"/>
          </p:nvPr>
        </p:nvSpPr>
        <p:spPr>
          <a:xfrm>
            <a:off x="609600" y="274638"/>
            <a:ext cx="8077200" cy="695325"/>
          </a:xfrm>
        </p:spPr>
        <p:txBody>
          <a:bodyPr/>
          <a:lstStyle/>
          <a:p>
            <a:r>
              <a:rPr lang="en-US" altLang="en-US" sz="4000" b="1">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MAN OF VISION</a:t>
            </a:r>
          </a:p>
        </p:txBody>
      </p:sp>
      <p:sp>
        <p:nvSpPr>
          <p:cNvPr id="26627" name="Slide Number Placeholder 3">
            <a:extLst>
              <a:ext uri="{FF2B5EF4-FFF2-40B4-BE49-F238E27FC236}">
                <a16:creationId xmlns:a16="http://schemas.microsoft.com/office/drawing/2014/main" id="{D90A7D8E-5269-4C46-B986-79820D045F1F}"/>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DDE605E8-EFCB-4829-A857-0B2827837EE5}" type="slidenum">
              <a:rPr lang="en-US" altLang="en-US" sz="1400">
                <a:solidFill>
                  <a:srgbClr val="000000"/>
                </a:solidFill>
                <a:latin typeface="Arial" panose="020B0604020202020204" pitchFamily="34" charset="0"/>
              </a:rPr>
              <a:pPr/>
              <a:t>12</a:t>
            </a:fld>
            <a:endParaRPr lang="en-US" altLang="en-US" sz="1400">
              <a:solidFill>
                <a:srgbClr val="000000"/>
              </a:solidFill>
              <a:latin typeface="Arial" panose="020B0604020202020204" pitchFamily="34" charset="0"/>
            </a:endParaRPr>
          </a:p>
        </p:txBody>
      </p:sp>
      <p:pic>
        <p:nvPicPr>
          <p:cNvPr id="41987" name="Picture 3">
            <a:extLst>
              <a:ext uri="{FF2B5EF4-FFF2-40B4-BE49-F238E27FC236}">
                <a16:creationId xmlns:a16="http://schemas.microsoft.com/office/drawing/2014/main" id="{3F0D1A9A-1ED5-444E-BFCE-7C545BCC716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3500" y="874713"/>
            <a:ext cx="3543300" cy="5681662"/>
          </a:xfrm>
          <a:noFill/>
        </p:spPr>
      </p:pic>
      <p:pic>
        <p:nvPicPr>
          <p:cNvPr id="41988" name="Picture 1">
            <a:extLst>
              <a:ext uri="{FF2B5EF4-FFF2-40B4-BE49-F238E27FC236}">
                <a16:creationId xmlns:a16="http://schemas.microsoft.com/office/drawing/2014/main" id="{ED8B5067-3B8F-4548-B1A1-7B547C7DEEBD}"/>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3500" y="969963"/>
            <a:ext cx="4968875" cy="2328862"/>
          </a:xfrm>
          <a:noFill/>
        </p:spPr>
      </p:pic>
      <p:pic>
        <p:nvPicPr>
          <p:cNvPr id="41989" name="Picture 1">
            <a:extLst>
              <a:ext uri="{FF2B5EF4-FFF2-40B4-BE49-F238E27FC236}">
                <a16:creationId xmlns:a16="http://schemas.microsoft.com/office/drawing/2014/main" id="{764DE275-8AE3-4DED-907A-DCE45D5D1B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2700" y="3336925"/>
            <a:ext cx="253682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a:extLst>
              <a:ext uri="{FF2B5EF4-FFF2-40B4-BE49-F238E27FC236}">
                <a16:creationId xmlns:a16="http://schemas.microsoft.com/office/drawing/2014/main" id="{07C63799-3411-41D2-AF79-276124F1DF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2640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1">
            <a:extLst>
              <a:ext uri="{FF2B5EF4-FFF2-40B4-BE49-F238E27FC236}">
                <a16:creationId xmlns:a16="http://schemas.microsoft.com/office/drawing/2014/main" id="{DBF95AAC-46F1-4CCB-9AAC-C6403AB33BAD}"/>
              </a:ext>
            </a:extLst>
          </p:cNvPr>
          <p:cNvSpPr>
            <a:spLocks noChangeArrowheads="1"/>
          </p:cNvSpPr>
          <p:nvPr/>
        </p:nvSpPr>
        <p:spPr bwMode="auto">
          <a:xfrm>
            <a:off x="192088" y="1566863"/>
            <a:ext cx="48371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2800"/>
              <a:t>“</a:t>
            </a:r>
            <a:r>
              <a:rPr lang="en-US" altLang="ja-JP" sz="2800"/>
              <a:t>No morn ever dawned more favorably than ours did, and no day was ever more clouded than present. </a:t>
            </a:r>
            <a:r>
              <a:rPr lang="en-US" altLang="en-US" sz="2800"/>
              <a:t>’”</a:t>
            </a:r>
            <a:r>
              <a:rPr lang="en-US" altLang="ja-JP" sz="2800"/>
              <a:t> </a:t>
            </a:r>
          </a:p>
          <a:p>
            <a:r>
              <a:rPr lang="en-US" altLang="en-US" sz="2800"/>
              <a:t>	- Letter to James </a:t>
            </a:r>
          </a:p>
          <a:p>
            <a:r>
              <a:rPr lang="en-US" altLang="en-US" sz="2800"/>
              <a:t>	Madison, Nov. 5, 1786</a:t>
            </a:r>
          </a:p>
        </p:txBody>
      </p:sp>
      <p:sp>
        <p:nvSpPr>
          <p:cNvPr id="28676" name="Slide Number Placeholder 1">
            <a:extLst>
              <a:ext uri="{FF2B5EF4-FFF2-40B4-BE49-F238E27FC236}">
                <a16:creationId xmlns:a16="http://schemas.microsoft.com/office/drawing/2014/main" id="{4BD2353E-0579-4050-BDA7-695EBF05AA51}"/>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C7F1DCEE-0DA7-4230-B95D-36EA89D14AF2}" type="slidenum">
              <a:rPr lang="en-US" altLang="en-US" sz="1400">
                <a:latin typeface="Arial" panose="020B0604020202020204" pitchFamily="34" charset="0"/>
              </a:rPr>
              <a:pPr/>
              <a:t>13</a:t>
            </a:fld>
            <a:endParaRPr lang="en-US" altLang="en-US" sz="1400">
              <a:latin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8">
            <a:extLst>
              <a:ext uri="{FF2B5EF4-FFF2-40B4-BE49-F238E27FC236}">
                <a16:creationId xmlns:a16="http://schemas.microsoft.com/office/drawing/2014/main" id="{C1042487-95EE-42C4-8C47-920C347EC9E9}"/>
              </a:ext>
            </a:extLst>
          </p:cNvPr>
          <p:cNvSpPr>
            <a:spLocks noGrp="1"/>
          </p:cNvSpPr>
          <p:nvPr>
            <p:ph type="body" sz="half" idx="2"/>
          </p:nvPr>
        </p:nvSpPr>
        <p:spPr>
          <a:xfrm>
            <a:off x="1792288" y="5367338"/>
            <a:ext cx="5486400" cy="1185862"/>
          </a:xfrm>
        </p:spPr>
        <p:txBody>
          <a:bodyPr/>
          <a:lstStyle/>
          <a:p>
            <a:r>
              <a:rPr lang="en-US" altLang="en-US">
                <a:ea typeface="ＭＳ Ｐゴシック" panose="020B0600070205080204" pitchFamily="34" charset="-128"/>
              </a:rPr>
              <a:t>The Center wishes to thank Scott Crawford for his contributions in developing this material.</a:t>
            </a:r>
          </a:p>
          <a:p>
            <a:endParaRPr lang="en-US" altLang="en-US">
              <a:ea typeface="ＭＳ Ｐゴシック" panose="020B0600070205080204" pitchFamily="34" charset="-128"/>
            </a:endParaRPr>
          </a:p>
          <a:p>
            <a:pPr algn="ctr"/>
            <a:r>
              <a:rPr lang="en-US" altLang="en-US">
                <a:ea typeface="ＭＳ Ｐゴシック" panose="020B0600070205080204" pitchFamily="34" charset="-128"/>
              </a:rPr>
              <a:t>© Copyright 2017 Center for Teaching the Rule of Law</a:t>
            </a:r>
          </a:p>
        </p:txBody>
      </p:sp>
      <p:sp>
        <p:nvSpPr>
          <p:cNvPr id="30723" name="Slide Number Placeholder 4">
            <a:extLst>
              <a:ext uri="{FF2B5EF4-FFF2-40B4-BE49-F238E27FC236}">
                <a16:creationId xmlns:a16="http://schemas.microsoft.com/office/drawing/2014/main" id="{072E0680-7271-4BAC-BCA8-BFD650217AE1}"/>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2FCBDE4-D12B-46BF-B333-F50E745339E0}" type="slidenum">
              <a:rPr lang="en-US" altLang="en-US" sz="1400">
                <a:latin typeface="Arial" panose="020B0604020202020204" pitchFamily="34" charset="0"/>
              </a:rPr>
              <a:pPr/>
              <a:t>14</a:t>
            </a:fld>
            <a:endParaRPr lang="en-US" altLang="en-US" sz="1400">
              <a:latin typeface="Arial" panose="020B0604020202020204" pitchFamily="34" charset="0"/>
            </a:endParaRPr>
          </a:p>
        </p:txBody>
      </p:sp>
      <p:pic>
        <p:nvPicPr>
          <p:cNvPr id="46083" name="Picture 5">
            <a:extLst>
              <a:ext uri="{FF2B5EF4-FFF2-40B4-BE49-F238E27FC236}">
                <a16:creationId xmlns:a16="http://schemas.microsoft.com/office/drawing/2014/main" id="{FC4096C4-CE9A-42FD-8EB7-628DCFF03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471487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06AD755-8FDF-4799-9404-9C907E6A495F}"/>
              </a:ext>
            </a:extLst>
          </p:cNvPr>
          <p:cNvSpPr>
            <a:spLocks noGrp="1"/>
          </p:cNvSpPr>
          <p:nvPr>
            <p:ph type="title"/>
          </p:nvPr>
        </p:nvSpPr>
        <p:spPr/>
        <p:txBody>
          <a:bodyPr/>
          <a:lstStyle/>
          <a:p>
            <a:r>
              <a:rPr lang="en-US" altLang="en-US" sz="40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THE RULE OF LAW</a:t>
            </a:r>
          </a:p>
        </p:txBody>
      </p:sp>
      <p:sp>
        <p:nvSpPr>
          <p:cNvPr id="21506" name="Content Placeholder 2">
            <a:extLst>
              <a:ext uri="{FF2B5EF4-FFF2-40B4-BE49-F238E27FC236}">
                <a16:creationId xmlns:a16="http://schemas.microsoft.com/office/drawing/2014/main" id="{82D7FABA-5F01-47CF-9112-F79BC368393C}"/>
              </a:ext>
            </a:extLst>
          </p:cNvPr>
          <p:cNvSpPr>
            <a:spLocks noGrp="1"/>
          </p:cNvSpPr>
          <p:nvPr>
            <p:ph idx="1"/>
          </p:nvPr>
        </p:nvSpPr>
        <p:spPr>
          <a:xfrm>
            <a:off x="152400" y="1219200"/>
            <a:ext cx="8839200" cy="5181600"/>
          </a:xfrm>
        </p:spPr>
        <p:txBody>
          <a:bodyPr/>
          <a:lstStyle/>
          <a:p>
            <a:pPr marL="0" indent="0" algn="ctr">
              <a:spcBef>
                <a:spcPct val="0"/>
              </a:spcBef>
              <a:buFontTx/>
              <a:buNone/>
            </a:pPr>
            <a:r>
              <a:rPr lang="en-US" altLang="en-US" sz="2800" b="1">
                <a:solidFill>
                  <a:srgbClr val="C00000"/>
                </a:solidFill>
                <a:latin typeface="Informal Roman" panose="030604020304060B0204" pitchFamily="66" charset="0"/>
                <a:ea typeface="ＭＳ Ｐゴシック" panose="020B0600070205080204" pitchFamily="34" charset="-128"/>
              </a:rPr>
              <a:t>"The rule of law is the most important political ideal today, yet there is much confusion about what it means and how it works." </a:t>
            </a:r>
          </a:p>
          <a:p>
            <a:pPr marL="0" indent="0" algn="ctr">
              <a:spcBef>
                <a:spcPct val="0"/>
              </a:spcBef>
              <a:buFontTx/>
              <a:buNone/>
            </a:pPr>
            <a:r>
              <a:rPr lang="en-US" altLang="en-US" sz="2800" b="1">
                <a:solidFill>
                  <a:srgbClr val="C00000"/>
                </a:solidFill>
                <a:latin typeface="Informal Roman" panose="030604020304060B0204" pitchFamily="66" charset="0"/>
                <a:ea typeface="ＭＳ Ｐゴシック" panose="020B0600070205080204" pitchFamily="34" charset="-128"/>
              </a:rPr>
              <a:t>Brian Tamanaha</a:t>
            </a:r>
          </a:p>
          <a:p>
            <a:pPr marL="0" indent="0" algn="ctr">
              <a:buFontTx/>
              <a:buNone/>
            </a:pPr>
            <a:r>
              <a:rPr lang="en-US" altLang="en-US" sz="2000" b="1" u="sng">
                <a:solidFill>
                  <a:srgbClr val="0000CC"/>
                </a:solidFill>
                <a:latin typeface="Times New Roman" panose="02020603050405020304" pitchFamily="18" charset="0"/>
                <a:ea typeface="ＭＳ Ｐゴシック" panose="020B0600070205080204" pitchFamily="34" charset="-128"/>
              </a:rPr>
              <a:t>DEFINITION</a:t>
            </a:r>
            <a:r>
              <a:rPr lang="en-US" altLang="en-US" sz="2000" b="1">
                <a:solidFill>
                  <a:srgbClr val="0000CC"/>
                </a:solidFill>
                <a:latin typeface="Times New Roman" panose="02020603050405020304" pitchFamily="18" charset="0"/>
                <a:ea typeface="ＭＳ Ｐゴシック" panose="020B0600070205080204" pitchFamily="34" charset="-128"/>
              </a:rPr>
              <a:t>:  </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Civil society based on the core beliefs of:</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Consent of the Governed</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Limited Government</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Obedience to the Law</a:t>
            </a:r>
          </a:p>
          <a:p>
            <a:pPr marL="0" indent="0" algn="ctr">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Thereby guaranteeing to its citizens:</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Fairness	Stability</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Equality	Certainty</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Justice		Security</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Trust		Peace		</a:t>
            </a:r>
          </a:p>
          <a:p>
            <a:pPr marL="0" indent="0">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0" indent="0">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p:txBody>
      </p:sp>
      <p:sp>
        <p:nvSpPr>
          <p:cNvPr id="6148" name="Slide Number Placeholder 3">
            <a:extLst>
              <a:ext uri="{FF2B5EF4-FFF2-40B4-BE49-F238E27FC236}">
                <a16:creationId xmlns:a16="http://schemas.microsoft.com/office/drawing/2014/main" id="{ACFC20A0-814B-4A44-8ACB-7CE5B1CE6DC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DFDEDDE9-AC72-4014-8DB0-CA21D9BA1669}"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F3D2988-8124-45DE-8294-50A210A44264}"/>
              </a:ext>
            </a:extLst>
          </p:cNvPr>
          <p:cNvSpPr>
            <a:spLocks noGrp="1"/>
          </p:cNvSpPr>
          <p:nvPr>
            <p:ph type="title"/>
          </p:nvPr>
        </p:nvSpPr>
        <p:spPr>
          <a:xfrm>
            <a:off x="457200" y="838200"/>
            <a:ext cx="8229600" cy="5334000"/>
          </a:xfrm>
        </p:spPr>
        <p:txBody>
          <a:bodyPr/>
          <a:lstStyle/>
          <a:p>
            <a:r>
              <a:rPr lang="en-US" altLang="en-US" b="1">
                <a:solidFill>
                  <a:srgbClr val="C00000"/>
                </a:solidFill>
                <a:latin typeface="Informal Roman" panose="030604020304060B0204" pitchFamily="66" charset="0"/>
                <a:ea typeface="ＭＳ Ｐゴシック" panose="020B0600070205080204" pitchFamily="34" charset="-128"/>
              </a:rPr>
              <a:t>"Great nations write their autobiographies in three manuscripts – the book of their deeds, the book of their words and the book of their art." </a:t>
            </a:r>
            <a:br>
              <a:rPr lang="en-US" altLang="en-US">
                <a:solidFill>
                  <a:srgbClr val="C00000"/>
                </a:solidFill>
                <a:latin typeface="Informal Roman" panose="030604020304060B0204" pitchFamily="66" charset="0"/>
                <a:ea typeface="ＭＳ Ｐゴシック" panose="020B0600070205080204" pitchFamily="34" charset="-128"/>
              </a:rPr>
            </a:br>
            <a:r>
              <a:rPr lang="en-US" altLang="en-US" sz="2800" b="1">
                <a:solidFill>
                  <a:srgbClr val="C00000"/>
                </a:solidFill>
                <a:latin typeface="Informal Roman" panose="030604020304060B0204" pitchFamily="66" charset="0"/>
                <a:ea typeface="ＭＳ Ｐゴシック" panose="020B0600070205080204" pitchFamily="34" charset="-128"/>
              </a:rPr>
              <a:t>                                                                   </a:t>
            </a:r>
            <a:br>
              <a:rPr lang="en-US" altLang="en-US" sz="2800" b="1">
                <a:solidFill>
                  <a:srgbClr val="C00000"/>
                </a:solidFill>
                <a:latin typeface="Informal Roman" panose="030604020304060B0204" pitchFamily="66" charset="0"/>
                <a:ea typeface="ＭＳ Ｐゴシック" panose="020B0600070205080204" pitchFamily="34" charset="-128"/>
              </a:rPr>
            </a:br>
            <a:r>
              <a:rPr lang="en-US" altLang="en-US" sz="2800" b="1">
                <a:solidFill>
                  <a:srgbClr val="C00000"/>
                </a:solidFill>
                <a:latin typeface="Informal Roman" panose="030604020304060B0204" pitchFamily="66" charset="0"/>
                <a:ea typeface="ＭＳ Ｐゴシック" panose="020B0600070205080204" pitchFamily="34" charset="-128"/>
              </a:rPr>
              <a:t> </a:t>
            </a:r>
            <a:r>
              <a:rPr lang="en-US" altLang="en-US" b="1">
                <a:solidFill>
                  <a:srgbClr val="C00000"/>
                </a:solidFill>
                <a:latin typeface="Informal Roman" panose="030604020304060B0204" pitchFamily="66" charset="0"/>
                <a:ea typeface="ＭＳ Ｐゴシック" panose="020B0600070205080204" pitchFamily="34" charset="-128"/>
              </a:rPr>
              <a:t>– John Ruskin</a:t>
            </a:r>
            <a:br>
              <a:rPr lang="en-US" altLang="en-US" sz="2800">
                <a:solidFill>
                  <a:srgbClr val="C00000"/>
                </a:solidFill>
                <a:latin typeface="Informal Roman" panose="030604020304060B0204" pitchFamily="66" charset="0"/>
                <a:ea typeface="ＭＳ Ｐゴシック" panose="020B0600070205080204" pitchFamily="34" charset="-128"/>
              </a:rPr>
            </a:br>
            <a:endParaRPr lang="en-US" altLang="en-US" sz="2800">
              <a:solidFill>
                <a:srgbClr val="C00000"/>
              </a:solidFill>
              <a:latin typeface="Informal Roman" panose="030604020304060B0204" pitchFamily="66" charset="0"/>
              <a:ea typeface="ＭＳ Ｐゴシック" panose="020B0600070205080204" pitchFamily="34" charset="-128"/>
              <a:cs typeface="Times New Roman" panose="02020603050405020304" pitchFamily="18" charset="0"/>
            </a:endParaRPr>
          </a:p>
        </p:txBody>
      </p:sp>
      <p:sp>
        <p:nvSpPr>
          <p:cNvPr id="8195" name="Slide Number Placeholder 2">
            <a:extLst>
              <a:ext uri="{FF2B5EF4-FFF2-40B4-BE49-F238E27FC236}">
                <a16:creationId xmlns:a16="http://schemas.microsoft.com/office/drawing/2014/main" id="{01CD86A1-5E5F-4EC1-82A4-72A21EA0FA8B}"/>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50C898A0-7F24-48AB-91AB-2A1D90E9AC95}" type="slidenum">
              <a:rPr lang="en-US" altLang="en-US" sz="1400">
                <a:latin typeface="Arial" panose="020B0604020202020204" pitchFamily="34" charset="0"/>
              </a:rPr>
              <a:pPr/>
              <a:t>3</a:t>
            </a:fld>
            <a:endParaRPr lang="en-US" altLang="en-US" sz="1400">
              <a:latin typeface="Arial" panose="020B0604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BFD5126-CAB0-4682-BC71-BFFA02B0C76D}"/>
              </a:ext>
            </a:extLst>
          </p:cNvPr>
          <p:cNvSpPr>
            <a:spLocks noGrp="1"/>
          </p:cNvSpPr>
          <p:nvPr>
            <p:ph type="title"/>
          </p:nvPr>
        </p:nvSpPr>
        <p:spPr>
          <a:xfrm>
            <a:off x="838200" y="152400"/>
            <a:ext cx="7239000" cy="698500"/>
          </a:xfrm>
        </p:spPr>
        <p:txBody>
          <a:bodyPr/>
          <a:lstStyle/>
          <a:p>
            <a:r>
              <a:rPr lang="en-US" altLang="en-US" sz="40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BACKCOUNTRY SURVEYOR</a:t>
            </a:r>
          </a:p>
        </p:txBody>
      </p:sp>
      <p:sp>
        <p:nvSpPr>
          <p:cNvPr id="10243" name="Slide Number Placeholder 2">
            <a:extLst>
              <a:ext uri="{FF2B5EF4-FFF2-40B4-BE49-F238E27FC236}">
                <a16:creationId xmlns:a16="http://schemas.microsoft.com/office/drawing/2014/main" id="{55F48B17-A8A3-4E2A-B988-0B91927AA876}"/>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39FD6A26-9797-4ABB-880C-4F2E287227B4}" type="slidenum">
              <a:rPr lang="en-US" altLang="en-US" sz="1400">
                <a:latin typeface="Arial" panose="020B0604020202020204" pitchFamily="34" charset="0"/>
              </a:rPr>
              <a:pPr/>
              <a:t>4</a:t>
            </a:fld>
            <a:endParaRPr lang="en-US" altLang="en-US" sz="1400">
              <a:latin typeface="Arial" panose="020B0604020202020204" pitchFamily="34" charset="0"/>
            </a:endParaRPr>
          </a:p>
        </p:txBody>
      </p:sp>
      <p:pic>
        <p:nvPicPr>
          <p:cNvPr id="25603" name="Content Placeholder 4">
            <a:extLst>
              <a:ext uri="{FF2B5EF4-FFF2-40B4-BE49-F238E27FC236}">
                <a16:creationId xmlns:a16="http://schemas.microsoft.com/office/drawing/2014/main" id="{13BA6422-896E-4BBB-BA92-552A2DE0B4E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339975" y="850900"/>
            <a:ext cx="4144963" cy="4953000"/>
          </a:xfrm>
        </p:spPr>
      </p:pic>
      <p:sp>
        <p:nvSpPr>
          <p:cNvPr id="25604" name="TextBox 5">
            <a:extLst>
              <a:ext uri="{FF2B5EF4-FFF2-40B4-BE49-F238E27FC236}">
                <a16:creationId xmlns:a16="http://schemas.microsoft.com/office/drawing/2014/main" id="{5D325967-4491-46E0-B318-19D8AC63ACBF}"/>
              </a:ext>
            </a:extLst>
          </p:cNvPr>
          <p:cNvSpPr txBox="1">
            <a:spLocks noChangeArrowheads="1"/>
          </p:cNvSpPr>
          <p:nvPr/>
        </p:nvSpPr>
        <p:spPr bwMode="auto">
          <a:xfrm>
            <a:off x="838200" y="5961063"/>
            <a:ext cx="723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1800" b="1" i="1">
                <a:solidFill>
                  <a:srgbClr val="0000CC"/>
                </a:solidFill>
              </a:rPr>
              <a:t>Whatever He Did He Did Well</a:t>
            </a:r>
            <a:r>
              <a:rPr lang="en-US" altLang="en-US" sz="1800" b="1">
                <a:solidFill>
                  <a:srgbClr val="0000CC"/>
                </a:solidFill>
              </a:rPr>
              <a:t>, Frank Earle Schoonover, 1924. </a:t>
            </a:r>
          </a:p>
          <a:p>
            <a:pPr algn="ctr"/>
            <a:r>
              <a:rPr lang="en-US" altLang="en-US" sz="1800" b="1">
                <a:solidFill>
                  <a:srgbClr val="0000CC"/>
                </a:solidFill>
              </a:rPr>
              <a:t>Gift of J. Thompson Brown, Class of 1902, collection of Virginia Tech.</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F3315765-6DBB-4CD3-8F93-9F119A295937}"/>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4428555A-B1F1-45DD-ABE4-82F7D6D17E57}"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
        <p:nvSpPr>
          <p:cNvPr id="27650" name="TextBox 3">
            <a:extLst>
              <a:ext uri="{FF2B5EF4-FFF2-40B4-BE49-F238E27FC236}">
                <a16:creationId xmlns:a16="http://schemas.microsoft.com/office/drawing/2014/main" id="{67CE9A06-7713-4EE2-986F-73EF3DBC4398}"/>
              </a:ext>
            </a:extLst>
          </p:cNvPr>
          <p:cNvSpPr txBox="1">
            <a:spLocks noChangeArrowheads="1"/>
          </p:cNvSpPr>
          <p:nvPr/>
        </p:nvSpPr>
        <p:spPr bwMode="auto">
          <a:xfrm flipH="1">
            <a:off x="1905000" y="6245225"/>
            <a:ext cx="6096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dirty="0"/>
              <a:t>Washington as Captain in the French and Indian War, </a:t>
            </a:r>
            <a:r>
              <a:rPr lang="en-US" altLang="en-US" sz="1800" dirty="0"/>
              <a:t>Junius Brutus Stearns, ca. 1851</a:t>
            </a:r>
            <a:endParaRPr lang="en-US" altLang="en-US" sz="1800" i="1" dirty="0"/>
          </a:p>
          <a:p>
            <a:endParaRPr lang="en-US" altLang="en-US" sz="1600" dirty="0">
              <a:latin typeface="Times New Roman" panose="02020603050405020304" pitchFamily="18" charset="0"/>
              <a:cs typeface="Times New Roman" panose="02020603050405020304" pitchFamily="18" charset="0"/>
            </a:endParaRPr>
          </a:p>
        </p:txBody>
      </p:sp>
      <p:pic>
        <p:nvPicPr>
          <p:cNvPr id="27651" name="Picture 1">
            <a:extLst>
              <a:ext uri="{FF2B5EF4-FFF2-40B4-BE49-F238E27FC236}">
                <a16:creationId xmlns:a16="http://schemas.microsoft.com/office/drawing/2014/main" id="{EE5BCA82-9C3E-4498-A073-357A013D06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9248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a:extLst>
              <a:ext uri="{FF2B5EF4-FFF2-40B4-BE49-F238E27FC236}">
                <a16:creationId xmlns:a16="http://schemas.microsoft.com/office/drawing/2014/main" id="{AEA5B230-A33B-4A8F-92AB-9653D88CA759}"/>
              </a:ext>
            </a:extLst>
          </p:cNvPr>
          <p:cNvSpPr txBox="1">
            <a:spLocks/>
          </p:cNvSpPr>
          <p:nvPr/>
        </p:nvSpPr>
        <p:spPr bwMode="auto">
          <a:xfrm>
            <a:off x="457200" y="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4000" b="1">
                <a:solidFill>
                  <a:srgbClr val="0000CC"/>
                </a:solidFill>
                <a:latin typeface="Times New Roman" panose="02020603050405020304" pitchFamily="18" charset="0"/>
                <a:cs typeface="Times New Roman" panose="02020603050405020304" pitchFamily="18" charset="0"/>
              </a:rPr>
              <a:t>MILITIA HERO</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a:extLst>
              <a:ext uri="{FF2B5EF4-FFF2-40B4-BE49-F238E27FC236}">
                <a16:creationId xmlns:a16="http://schemas.microsoft.com/office/drawing/2014/main" id="{53DF65E5-F960-4183-A428-8905136652A0}"/>
              </a:ext>
            </a:extLst>
          </p:cNvPr>
          <p:cNvSpPr txBox="1">
            <a:spLocks noChangeArrowheads="1"/>
          </p:cNvSpPr>
          <p:nvPr/>
        </p:nvSpPr>
        <p:spPr bwMode="auto">
          <a:xfrm flipH="1">
            <a:off x="152400" y="5257800"/>
            <a:ext cx="3581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Washington at Yorktown, </a:t>
            </a:r>
            <a:r>
              <a:rPr lang="en-US" altLang="en-US" sz="1800"/>
              <a:t>Oil on Canvas, Charles Wilson Peale, ca. 1782</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14339" name="Slide Number Placeholder 1">
            <a:extLst>
              <a:ext uri="{FF2B5EF4-FFF2-40B4-BE49-F238E27FC236}">
                <a16:creationId xmlns:a16="http://schemas.microsoft.com/office/drawing/2014/main" id="{FE218306-65A6-4BBC-ABB7-D91066BAFCAF}"/>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85DDF19C-113E-4F1B-B6A5-249D8EC8DFA2}" type="slidenum">
              <a:rPr lang="en-US" altLang="en-US" sz="1400">
                <a:latin typeface="Arial" panose="020B0604020202020204" pitchFamily="34" charset="0"/>
              </a:rPr>
              <a:pPr/>
              <a:t>6</a:t>
            </a:fld>
            <a:endParaRPr lang="en-US" altLang="en-US" sz="1400">
              <a:latin typeface="Arial" panose="020B0604020202020204" pitchFamily="34" charset="0"/>
            </a:endParaRPr>
          </a:p>
        </p:txBody>
      </p:sp>
      <p:pic>
        <p:nvPicPr>
          <p:cNvPr id="29699" name="Picture 1">
            <a:extLst>
              <a:ext uri="{FF2B5EF4-FFF2-40B4-BE49-F238E27FC236}">
                <a16:creationId xmlns:a16="http://schemas.microsoft.com/office/drawing/2014/main" id="{97E67A18-DA03-4C15-9F4E-9AC0571B7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09663"/>
            <a:ext cx="4600575"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9A0EA1BD-01AD-4F80-A651-96D07187E72D}"/>
              </a:ext>
            </a:extLst>
          </p:cNvPr>
          <p:cNvSpPr>
            <a:spLocks noGrp="1"/>
          </p:cNvSpPr>
          <p:nvPr>
            <p:ph type="title"/>
          </p:nvPr>
        </p:nvSpPr>
        <p:spPr>
          <a:xfrm>
            <a:off x="457200" y="152400"/>
            <a:ext cx="8229600" cy="914400"/>
          </a:xfrm>
        </p:spPr>
        <p:txBody>
          <a:bodyPr/>
          <a:lstStyle/>
          <a:p>
            <a: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REVOLUTIONARY COMMANDER</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B060B72-68F9-4F26-9458-BFDA1619268F}"/>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10737ABA-09E9-4456-8F47-B3C167A80FAE}" type="slidenum">
              <a:rPr lang="en-US" altLang="en-US" sz="1400">
                <a:latin typeface="Arial" panose="020B0604020202020204" pitchFamily="34" charset="0"/>
              </a:rPr>
              <a:pPr/>
              <a:t>7</a:t>
            </a:fld>
            <a:endParaRPr lang="en-US" altLang="en-US" sz="1400">
              <a:latin typeface="Arial" panose="020B0604020202020204" pitchFamily="34" charset="0"/>
            </a:endParaRPr>
          </a:p>
        </p:txBody>
      </p:sp>
      <p:pic>
        <p:nvPicPr>
          <p:cNvPr id="31746" name="Picture 1">
            <a:extLst>
              <a:ext uri="{FF2B5EF4-FFF2-40B4-BE49-F238E27FC236}">
                <a16:creationId xmlns:a16="http://schemas.microsoft.com/office/drawing/2014/main" id="{ECB2FB0E-E53E-4C40-B8EE-296F73D29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8089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45E1E55C-375F-410F-B561-4484E493DBBF}"/>
              </a:ext>
            </a:extLst>
          </p:cNvPr>
          <p:cNvSpPr>
            <a:spLocks noGrp="1"/>
          </p:cNvSpPr>
          <p:nvPr>
            <p:ph type="title"/>
          </p:nvPr>
        </p:nvSpPr>
        <p:spPr>
          <a:xfrm>
            <a:off x="0" y="-20638"/>
            <a:ext cx="9144000" cy="1066801"/>
          </a:xfrm>
        </p:spPr>
        <p:txBody>
          <a:bodyPr/>
          <a:lstStyle/>
          <a:p>
            <a: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RELUCTANT REPUBLICAN:  THE CONSTITUTIONAL CONVENTION</a:t>
            </a:r>
          </a:p>
        </p:txBody>
      </p:sp>
      <p:sp>
        <p:nvSpPr>
          <p:cNvPr id="31748" name="TextBox 3">
            <a:extLst>
              <a:ext uri="{FF2B5EF4-FFF2-40B4-BE49-F238E27FC236}">
                <a16:creationId xmlns:a16="http://schemas.microsoft.com/office/drawing/2014/main" id="{C08082BF-F392-4291-85F8-FBD81600397D}"/>
              </a:ext>
            </a:extLst>
          </p:cNvPr>
          <p:cNvSpPr txBox="1">
            <a:spLocks noChangeArrowheads="1"/>
          </p:cNvSpPr>
          <p:nvPr/>
        </p:nvSpPr>
        <p:spPr bwMode="auto">
          <a:xfrm flipH="1">
            <a:off x="1333500" y="6238080"/>
            <a:ext cx="6477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dirty="0"/>
              <a:t>Washington as Statesman at the Constitutional Convention, </a:t>
            </a:r>
            <a:r>
              <a:rPr lang="en-US" altLang="en-US" sz="1800" dirty="0"/>
              <a:t>Junius Brutus Stearns, 1856</a:t>
            </a:r>
            <a:endParaRPr lang="en-US" altLang="en-US" sz="1800" i="1" dirty="0"/>
          </a:p>
          <a:p>
            <a:endParaRPr lang="en-US" altLang="en-US"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F433E16-0853-4C56-BB6D-AD735D024678}"/>
              </a:ext>
            </a:extLst>
          </p:cNvPr>
          <p:cNvSpPr txBox="1">
            <a:spLocks noChangeArrowheads="1"/>
          </p:cNvSpPr>
          <p:nvPr/>
        </p:nvSpPr>
        <p:spPr bwMode="auto">
          <a:xfrm>
            <a:off x="6096000" y="1676400"/>
            <a:ext cx="23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George Washington</a:t>
            </a:r>
          </a:p>
        </p:txBody>
      </p:sp>
      <p:cxnSp>
        <p:nvCxnSpPr>
          <p:cNvPr id="10" name="Straight Arrow Connector 9">
            <a:extLst>
              <a:ext uri="{FF2B5EF4-FFF2-40B4-BE49-F238E27FC236}">
                <a16:creationId xmlns:a16="http://schemas.microsoft.com/office/drawing/2014/main" id="{8F395066-E643-47A8-B643-BCF4651078FB}"/>
              </a:ext>
            </a:extLst>
          </p:cNvPr>
          <p:cNvCxnSpPr>
            <a:cxnSpLocks noChangeShapeType="1"/>
          </p:cNvCxnSpPr>
          <p:nvPr/>
        </p:nvCxnSpPr>
        <p:spPr bwMode="auto">
          <a:xfrm flipH="1">
            <a:off x="6324600" y="2133600"/>
            <a:ext cx="457200" cy="6096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D6236DB5-B363-4802-BE62-0BF06428FE2A}"/>
              </a:ext>
            </a:extLst>
          </p:cNvPr>
          <p:cNvSpPr txBox="1">
            <a:spLocks noChangeArrowheads="1"/>
          </p:cNvSpPr>
          <p:nvPr/>
        </p:nvSpPr>
        <p:spPr bwMode="auto">
          <a:xfrm>
            <a:off x="5257800" y="5638800"/>
            <a:ext cx="217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Nathaniel Gorham</a:t>
            </a:r>
          </a:p>
        </p:txBody>
      </p:sp>
      <p:cxnSp>
        <p:nvCxnSpPr>
          <p:cNvPr id="19" name="Straight Arrow Connector 18">
            <a:extLst>
              <a:ext uri="{FF2B5EF4-FFF2-40B4-BE49-F238E27FC236}">
                <a16:creationId xmlns:a16="http://schemas.microsoft.com/office/drawing/2014/main" id="{A0C65D9B-BC24-4744-8AE4-7AF2E79EF1C5}"/>
              </a:ext>
            </a:extLst>
          </p:cNvPr>
          <p:cNvCxnSpPr>
            <a:cxnSpLocks noChangeShapeType="1"/>
          </p:cNvCxnSpPr>
          <p:nvPr/>
        </p:nvCxnSpPr>
        <p:spPr bwMode="auto">
          <a:xfrm flipV="1">
            <a:off x="6172200" y="4419600"/>
            <a:ext cx="1905000" cy="11430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TextBox 20">
            <a:extLst>
              <a:ext uri="{FF2B5EF4-FFF2-40B4-BE49-F238E27FC236}">
                <a16:creationId xmlns:a16="http://schemas.microsoft.com/office/drawing/2014/main" id="{8FBAA6F9-DD4C-46B7-AF0C-2EBA9C393B50}"/>
              </a:ext>
            </a:extLst>
          </p:cNvPr>
          <p:cNvSpPr txBox="1">
            <a:spLocks noChangeArrowheads="1"/>
          </p:cNvSpPr>
          <p:nvPr/>
        </p:nvSpPr>
        <p:spPr bwMode="auto">
          <a:xfrm>
            <a:off x="3657600" y="52578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Rufus King</a:t>
            </a:r>
          </a:p>
        </p:txBody>
      </p:sp>
      <p:cxnSp>
        <p:nvCxnSpPr>
          <p:cNvPr id="22" name="Straight Arrow Connector 21">
            <a:extLst>
              <a:ext uri="{FF2B5EF4-FFF2-40B4-BE49-F238E27FC236}">
                <a16:creationId xmlns:a16="http://schemas.microsoft.com/office/drawing/2014/main" id="{BE5279F2-6A96-4794-A391-497399638C33}"/>
              </a:ext>
            </a:extLst>
          </p:cNvPr>
          <p:cNvCxnSpPr>
            <a:cxnSpLocks noChangeShapeType="1"/>
          </p:cNvCxnSpPr>
          <p:nvPr/>
        </p:nvCxnSpPr>
        <p:spPr bwMode="auto">
          <a:xfrm flipV="1">
            <a:off x="5029200" y="4267200"/>
            <a:ext cx="2438400" cy="10668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AE8A403D-E4B4-4229-83EC-ED9626407A73}"/>
              </a:ext>
            </a:extLst>
          </p:cNvPr>
          <p:cNvSpPr txBox="1">
            <a:spLocks noChangeArrowheads="1"/>
          </p:cNvSpPr>
          <p:nvPr/>
        </p:nvSpPr>
        <p:spPr bwMode="auto">
          <a:xfrm>
            <a:off x="3124200" y="175260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Daniel Carroll</a:t>
            </a:r>
          </a:p>
        </p:txBody>
      </p:sp>
      <p:cxnSp>
        <p:nvCxnSpPr>
          <p:cNvPr id="25" name="Straight Arrow Connector 24">
            <a:extLst>
              <a:ext uri="{FF2B5EF4-FFF2-40B4-BE49-F238E27FC236}">
                <a16:creationId xmlns:a16="http://schemas.microsoft.com/office/drawing/2014/main" id="{8308BFA7-FBC1-4706-A50F-5CFD0D32AE11}"/>
              </a:ext>
            </a:extLst>
          </p:cNvPr>
          <p:cNvCxnSpPr>
            <a:cxnSpLocks noChangeShapeType="1"/>
          </p:cNvCxnSpPr>
          <p:nvPr/>
        </p:nvCxnSpPr>
        <p:spPr bwMode="auto">
          <a:xfrm>
            <a:off x="4267200" y="2209800"/>
            <a:ext cx="0" cy="9144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a:extLst>
              <a:ext uri="{FF2B5EF4-FFF2-40B4-BE49-F238E27FC236}">
                <a16:creationId xmlns:a16="http://schemas.microsoft.com/office/drawing/2014/main" id="{FDF9E6AC-A40D-4F78-A3C3-44430EB92721}"/>
              </a:ext>
            </a:extLst>
          </p:cNvPr>
          <p:cNvSpPr txBox="1">
            <a:spLocks noChangeArrowheads="1"/>
          </p:cNvSpPr>
          <p:nvPr/>
        </p:nvSpPr>
        <p:spPr bwMode="auto">
          <a:xfrm>
            <a:off x="685800" y="2590800"/>
            <a:ext cx="190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James Madison</a:t>
            </a:r>
          </a:p>
        </p:txBody>
      </p:sp>
      <p:cxnSp>
        <p:nvCxnSpPr>
          <p:cNvPr id="30" name="Straight Arrow Connector 29">
            <a:extLst>
              <a:ext uri="{FF2B5EF4-FFF2-40B4-BE49-F238E27FC236}">
                <a16:creationId xmlns:a16="http://schemas.microsoft.com/office/drawing/2014/main" id="{02B74829-7613-4DEB-8696-F8FA7D316576}"/>
              </a:ext>
            </a:extLst>
          </p:cNvPr>
          <p:cNvCxnSpPr>
            <a:cxnSpLocks noChangeShapeType="1"/>
          </p:cNvCxnSpPr>
          <p:nvPr/>
        </p:nvCxnSpPr>
        <p:spPr bwMode="auto">
          <a:xfrm>
            <a:off x="1828800" y="2971800"/>
            <a:ext cx="381000" cy="7620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10230BA5-0FD6-402A-8E20-DB11766BE8A3}"/>
              </a:ext>
            </a:extLst>
          </p:cNvPr>
          <p:cNvSpPr txBox="1">
            <a:spLocks noChangeArrowheads="1"/>
          </p:cNvSpPr>
          <p:nvPr/>
        </p:nvSpPr>
        <p:spPr bwMode="auto">
          <a:xfrm>
            <a:off x="4267200" y="4419600"/>
            <a:ext cx="235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Alexander Hamilton</a:t>
            </a:r>
          </a:p>
        </p:txBody>
      </p:sp>
      <p:cxnSp>
        <p:nvCxnSpPr>
          <p:cNvPr id="36" name="Straight Arrow Connector 35">
            <a:extLst>
              <a:ext uri="{FF2B5EF4-FFF2-40B4-BE49-F238E27FC236}">
                <a16:creationId xmlns:a16="http://schemas.microsoft.com/office/drawing/2014/main" id="{CA3BD0D1-5BF4-4D9E-8566-FF80B189280B}"/>
              </a:ext>
            </a:extLst>
          </p:cNvPr>
          <p:cNvCxnSpPr>
            <a:cxnSpLocks noChangeShapeType="1"/>
          </p:cNvCxnSpPr>
          <p:nvPr/>
        </p:nvCxnSpPr>
        <p:spPr bwMode="auto">
          <a:xfrm flipH="1" flipV="1">
            <a:off x="3886200" y="4038600"/>
            <a:ext cx="1143000" cy="4572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449DD236-0A09-4CFE-8969-18CD9684D72C}"/>
              </a:ext>
            </a:extLst>
          </p:cNvPr>
          <p:cNvSpPr txBox="1">
            <a:spLocks noChangeArrowheads="1"/>
          </p:cNvSpPr>
          <p:nvPr/>
        </p:nvSpPr>
        <p:spPr bwMode="auto">
          <a:xfrm>
            <a:off x="685800" y="2133600"/>
            <a:ext cx="196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John Dickenson</a:t>
            </a:r>
          </a:p>
        </p:txBody>
      </p:sp>
      <p:cxnSp>
        <p:nvCxnSpPr>
          <p:cNvPr id="39" name="Straight Arrow Connector 38">
            <a:extLst>
              <a:ext uri="{FF2B5EF4-FFF2-40B4-BE49-F238E27FC236}">
                <a16:creationId xmlns:a16="http://schemas.microsoft.com/office/drawing/2014/main" id="{9ECF7FE8-1201-4C6B-A915-583D207C74B7}"/>
              </a:ext>
            </a:extLst>
          </p:cNvPr>
          <p:cNvCxnSpPr>
            <a:cxnSpLocks noChangeShapeType="1"/>
          </p:cNvCxnSpPr>
          <p:nvPr/>
        </p:nvCxnSpPr>
        <p:spPr bwMode="auto">
          <a:xfrm flipH="1">
            <a:off x="762000" y="2514600"/>
            <a:ext cx="457200" cy="7620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 name="TextBox 40">
            <a:extLst>
              <a:ext uri="{FF2B5EF4-FFF2-40B4-BE49-F238E27FC236}">
                <a16:creationId xmlns:a16="http://schemas.microsoft.com/office/drawing/2014/main" id="{6A6562B9-9768-4C41-88A6-068635703586}"/>
              </a:ext>
            </a:extLst>
          </p:cNvPr>
          <p:cNvSpPr txBox="1">
            <a:spLocks noChangeArrowheads="1"/>
          </p:cNvSpPr>
          <p:nvPr/>
        </p:nvSpPr>
        <p:spPr bwMode="auto">
          <a:xfrm>
            <a:off x="4495800" y="20574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b="1">
                <a:solidFill>
                  <a:srgbClr val="FFFF00"/>
                </a:solidFill>
              </a:rPr>
              <a:t>George Read</a:t>
            </a:r>
          </a:p>
        </p:txBody>
      </p:sp>
      <p:cxnSp>
        <p:nvCxnSpPr>
          <p:cNvPr id="42" name="Straight Arrow Connector 41">
            <a:extLst>
              <a:ext uri="{FF2B5EF4-FFF2-40B4-BE49-F238E27FC236}">
                <a16:creationId xmlns:a16="http://schemas.microsoft.com/office/drawing/2014/main" id="{6016A14A-2040-427A-87D6-C85B44253254}"/>
              </a:ext>
            </a:extLst>
          </p:cNvPr>
          <p:cNvCxnSpPr>
            <a:cxnSpLocks noChangeShapeType="1"/>
          </p:cNvCxnSpPr>
          <p:nvPr/>
        </p:nvCxnSpPr>
        <p:spPr bwMode="auto">
          <a:xfrm>
            <a:off x="5410200" y="2514600"/>
            <a:ext cx="1447800" cy="1066800"/>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1" nodeType="click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par>
                                <p:cTn id="38" presetID="9"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par>
                                <p:cTn id="44" presetID="9"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xit" presetSubtype="0" fill="hold" nodeType="clickEffect">
                                  <p:stCondLst>
                                    <p:cond delay="0"/>
                                  </p:stCondLst>
                                  <p:childTnLst>
                                    <p:animEffect transition="out" filter="dissolv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dissolve">
                                      <p:cBhvr>
                                        <p:cTn id="65" dur="500"/>
                                        <p:tgtEl>
                                          <p:spTgt spid="29"/>
                                        </p:tgtEl>
                                      </p:cBhvr>
                                    </p:animEffect>
                                  </p:childTnLst>
                                </p:cTn>
                              </p:par>
                              <p:par>
                                <p:cTn id="66" presetID="9"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dissolve">
                                      <p:cBhvr>
                                        <p:cTn id="68" dur="500"/>
                                        <p:tgtEl>
                                          <p:spTgt spid="3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dissolve">
                                      <p:cBhvr>
                                        <p:cTn id="71" dur="500"/>
                                        <p:tgtEl>
                                          <p:spTgt spid="35"/>
                                        </p:tgtEl>
                                      </p:cBhvr>
                                    </p:animEffect>
                                  </p:childTnLst>
                                </p:cTn>
                              </p:par>
                              <p:par>
                                <p:cTn id="72" presetID="9"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dissolve">
                                      <p:cBhvr>
                                        <p:cTn id="74" dur="500"/>
                                        <p:tgtEl>
                                          <p:spTgt spid="3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xit" presetSubtype="0" fill="hold" grpId="1" nodeType="clickEffect">
                                  <p:stCondLst>
                                    <p:cond delay="0"/>
                                  </p:stCondLst>
                                  <p:childTnLst>
                                    <p:animEffect transition="out" filter="dissolv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dissolve">
                                      <p:cBhvr>
                                        <p:cTn id="93" dur="500"/>
                                        <p:tgtEl>
                                          <p:spTgt spid="38"/>
                                        </p:tgtEl>
                                      </p:cBhvr>
                                    </p:animEffect>
                                  </p:childTnLst>
                                </p:cTn>
                              </p:par>
                              <p:par>
                                <p:cTn id="94" presetID="9" presetClass="entr" presetSubtype="0" fill="hold"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dissolve">
                                      <p:cBhvr>
                                        <p:cTn id="96" dur="500"/>
                                        <p:tgtEl>
                                          <p:spTgt spid="3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xit" presetSubtype="0" fill="hold" grpId="1" nodeType="clickEffect">
                                  <p:stCondLst>
                                    <p:cond delay="0"/>
                                  </p:stCondLst>
                                  <p:childTnLst>
                                    <p:animEffect transition="out" filter="dissolve">
                                      <p:cBhvr>
                                        <p:cTn id="100" dur="500"/>
                                        <p:tgtEl>
                                          <p:spTgt spid="38"/>
                                        </p:tgtEl>
                                      </p:cBhvr>
                                    </p:animEffect>
                                    <p:set>
                                      <p:cBhvr>
                                        <p:cTn id="101" dur="1" fill="hold">
                                          <p:stCondLst>
                                            <p:cond delay="499"/>
                                          </p:stCondLst>
                                        </p:cTn>
                                        <p:tgtEl>
                                          <p:spTgt spid="38"/>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39"/>
                                        </p:tgtEl>
                                      </p:cBhvr>
                                    </p:animEffect>
                                    <p:set>
                                      <p:cBhvr>
                                        <p:cTn id="104" dur="1" fill="hold">
                                          <p:stCondLst>
                                            <p:cond delay="499"/>
                                          </p:stCondLst>
                                        </p:cTn>
                                        <p:tgtEl>
                                          <p:spTgt spid="39"/>
                                        </p:tgtEl>
                                        <p:attrNameLst>
                                          <p:attrName>style.visibility</p:attrName>
                                        </p:attrNameLst>
                                      </p:cBhvr>
                                      <p:to>
                                        <p:strVal val="hidden"/>
                                      </p:to>
                                    </p:set>
                                  </p:childTnLst>
                                </p:cTn>
                              </p:par>
                              <p:par>
                                <p:cTn id="105" presetID="9"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dissolve">
                                      <p:cBhvr>
                                        <p:cTn id="107" dur="500"/>
                                        <p:tgtEl>
                                          <p:spTgt spid="41"/>
                                        </p:tgtEl>
                                      </p:cBhvr>
                                    </p:animEffect>
                                  </p:childTnLst>
                                </p:cTn>
                              </p:par>
                              <p:par>
                                <p:cTn id="108" presetID="9" presetClass="entr" presetSubtype="0"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dissolve">
                                      <p:cBhvr>
                                        <p:cTn id="110" dur="500"/>
                                        <p:tgtEl>
                                          <p:spTgt spid="4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xit" presetSubtype="0" fill="hold" grpId="1" nodeType="clickEffect">
                                  <p:stCondLst>
                                    <p:cond delay="0"/>
                                  </p:stCondLst>
                                  <p:childTnLst>
                                    <p:animEffect transition="out" filter="dissolve">
                                      <p:cBhvr>
                                        <p:cTn id="114" dur="500"/>
                                        <p:tgtEl>
                                          <p:spTgt spid="41"/>
                                        </p:tgtEl>
                                      </p:cBhvr>
                                    </p:animEffect>
                                    <p:set>
                                      <p:cBhvr>
                                        <p:cTn id="115" dur="1" fill="hold">
                                          <p:stCondLst>
                                            <p:cond delay="499"/>
                                          </p:stCondLst>
                                        </p:cTn>
                                        <p:tgtEl>
                                          <p:spTgt spid="41"/>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42"/>
                                        </p:tgtEl>
                                      </p:cBhvr>
                                    </p:animEffect>
                                    <p:set>
                                      <p:cBhvr>
                                        <p:cTn id="118"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8" grpId="0"/>
      <p:bldP spid="18" grpId="1"/>
      <p:bldP spid="21" grpId="0"/>
      <p:bldP spid="21" grpId="1"/>
      <p:bldP spid="24" grpId="0"/>
      <p:bldP spid="24" grpId="1"/>
      <p:bldP spid="29" grpId="0"/>
      <p:bldP spid="29" grpId="1"/>
      <p:bldP spid="35" grpId="0"/>
      <p:bldP spid="35" grpId="1"/>
      <p:bldP spid="38" grpId="0"/>
      <p:bldP spid="38" grpId="1"/>
      <p:bldP spid="41" grpId="0"/>
      <p:bldP spid="4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8589C838-A111-4945-BE16-70671A45F8C7}"/>
              </a:ext>
            </a:extLst>
          </p:cNvPr>
          <p:cNvSpPr>
            <a:spLocks noGrp="1"/>
          </p:cNvSpPr>
          <p:nvPr>
            <p:ph type="title" sz="quarter"/>
          </p:nvPr>
        </p:nvSpPr>
        <p:spPr/>
        <p:txBody>
          <a:bodyPr/>
          <a:lstStyle/>
          <a:p>
            <a: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PLANTER OF HIS OWN VINE AND FIG TREE</a:t>
            </a:r>
          </a:p>
        </p:txBody>
      </p:sp>
      <p:pic>
        <p:nvPicPr>
          <p:cNvPr id="33794" name="Content Placeholder 16">
            <a:extLst>
              <a:ext uri="{FF2B5EF4-FFF2-40B4-BE49-F238E27FC236}">
                <a16:creationId xmlns:a16="http://schemas.microsoft.com/office/drawing/2014/main" id="{3065F015-29FB-449C-BEA8-CD2335A2FE92}"/>
              </a:ext>
            </a:extLst>
          </p:cNvPr>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0" y="1295400"/>
            <a:ext cx="4059238" cy="2300288"/>
          </a:xfrm>
        </p:spPr>
      </p:pic>
      <p:sp>
        <p:nvSpPr>
          <p:cNvPr id="18436" name="Slide Number Placeholder 2">
            <a:extLst>
              <a:ext uri="{FF2B5EF4-FFF2-40B4-BE49-F238E27FC236}">
                <a16:creationId xmlns:a16="http://schemas.microsoft.com/office/drawing/2014/main" id="{181D196F-939E-4456-B872-FE0EDD20FBCC}"/>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4AD385F7-8BCD-4124-816E-CE1AB94C4BBE}" type="slidenum">
              <a:rPr lang="en-US" altLang="en-US" sz="1400">
                <a:latin typeface="Arial" panose="020B0604020202020204" pitchFamily="34" charset="0"/>
              </a:rPr>
              <a:pPr/>
              <a:t>8</a:t>
            </a:fld>
            <a:endParaRPr lang="en-US" altLang="en-US" sz="1400">
              <a:latin typeface="Arial" panose="020B0604020202020204" pitchFamily="34" charset="0"/>
            </a:endParaRPr>
          </a:p>
        </p:txBody>
      </p:sp>
      <p:pic>
        <p:nvPicPr>
          <p:cNvPr id="33796" name="Content Placeholder 9">
            <a:extLst>
              <a:ext uri="{FF2B5EF4-FFF2-40B4-BE49-F238E27FC236}">
                <a16:creationId xmlns:a16="http://schemas.microsoft.com/office/drawing/2014/main" id="{ACF177B7-163E-4FF4-B692-B54B872BB9C7}"/>
              </a:ext>
            </a:extLst>
          </p:cNvPr>
          <p:cNvPicPr>
            <a:picLocks noGr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57800" y="1508125"/>
            <a:ext cx="3136900" cy="2400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Content Placeholder 10">
            <a:extLst>
              <a:ext uri="{FF2B5EF4-FFF2-40B4-BE49-F238E27FC236}">
                <a16:creationId xmlns:a16="http://schemas.microsoft.com/office/drawing/2014/main" id="{9C39E615-98A2-421B-B684-A561BA074CA1}"/>
              </a:ext>
            </a:extLst>
          </p:cNvPr>
          <p:cNvPicPr>
            <a:picLocks noGr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987425" y="3938588"/>
            <a:ext cx="3305175" cy="2405062"/>
          </a:xfrm>
        </p:spPr>
      </p:pic>
      <p:pic>
        <p:nvPicPr>
          <p:cNvPr id="33798" name="Content Placeholder 13">
            <a:extLst>
              <a:ext uri="{FF2B5EF4-FFF2-40B4-BE49-F238E27FC236}">
                <a16:creationId xmlns:a16="http://schemas.microsoft.com/office/drawing/2014/main" id="{BFE293B9-4D14-4DA8-8CF4-BC69BA998A37}"/>
              </a:ext>
            </a:extLst>
          </p:cNvPr>
          <p:cNvPicPr>
            <a:picLocks noGrp="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959475" y="3938588"/>
            <a:ext cx="1951038" cy="2462212"/>
          </a:xfrm>
        </p:spPr>
      </p:pic>
      <p:sp>
        <p:nvSpPr>
          <p:cNvPr id="33799" name="TextBox 1">
            <a:extLst>
              <a:ext uri="{FF2B5EF4-FFF2-40B4-BE49-F238E27FC236}">
                <a16:creationId xmlns:a16="http://schemas.microsoft.com/office/drawing/2014/main" id="{A000455D-F6E2-4BC0-A267-23978DA2F4AC}"/>
              </a:ext>
            </a:extLst>
          </p:cNvPr>
          <p:cNvSpPr txBox="1">
            <a:spLocks noChangeArrowheads="1"/>
          </p:cNvSpPr>
          <p:nvPr/>
        </p:nvSpPr>
        <p:spPr bwMode="auto">
          <a:xfrm>
            <a:off x="457200" y="6477000"/>
            <a:ext cx="793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1400" b="1"/>
              <a:t>All images from </a:t>
            </a:r>
            <a:r>
              <a:rPr lang="en-US" altLang="en-US" sz="1400" b="1">
                <a:hlinkClick r:id="rId7"/>
              </a:rPr>
              <a:t>www.mountvernon.org</a:t>
            </a:r>
            <a:r>
              <a:rPr lang="en-US" altLang="en-US" sz="1400" b="1"/>
              <a:t> ©2016 Mount Vernon Ladies’ Association. All Rights Reserved.</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B0E526D-0D1F-4921-94C5-1A7BE21955CB}"/>
              </a:ext>
            </a:extLst>
          </p:cNvPr>
          <p:cNvSpPr>
            <a:spLocks noGrp="1" noChangeArrowheads="1"/>
          </p:cNvSpPr>
          <p:nvPr>
            <p:ph type="title"/>
          </p:nvPr>
        </p:nvSpPr>
        <p:spPr>
          <a:xfrm>
            <a:off x="609600" y="274638"/>
            <a:ext cx="8077200" cy="747712"/>
          </a:xfrm>
        </p:spPr>
        <p:txBody>
          <a:bodyPr/>
          <a:lstStyle/>
          <a:p>
            <a:pPr eaLnBrk="1" hangingPunct="1"/>
            <a:r>
              <a:rPr lang="en-US" altLang="en-US" sz="40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AMERICAN CINCINNATUS</a:t>
            </a:r>
          </a:p>
        </p:txBody>
      </p:sp>
      <p:pic>
        <p:nvPicPr>
          <p:cNvPr id="35842" name="Picture 3">
            <a:extLst>
              <a:ext uri="{FF2B5EF4-FFF2-40B4-BE49-F238E27FC236}">
                <a16:creationId xmlns:a16="http://schemas.microsoft.com/office/drawing/2014/main" id="{F83A91E4-E0EC-4989-8BE6-8C94701663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43250" y="1147763"/>
            <a:ext cx="2857500" cy="4929187"/>
          </a:xfrm>
        </p:spPr>
      </p:pic>
      <p:sp>
        <p:nvSpPr>
          <p:cNvPr id="20484" name="Slide Number Placeholder 1">
            <a:extLst>
              <a:ext uri="{FF2B5EF4-FFF2-40B4-BE49-F238E27FC236}">
                <a16:creationId xmlns:a16="http://schemas.microsoft.com/office/drawing/2014/main" id="{B0D83714-9ACD-4ADA-B855-4752BB1EF496}"/>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1C15628A-95AD-4F2A-807C-8D8FCA9B2361}" type="slidenum">
              <a:rPr lang="en-US" altLang="en-US" sz="1000">
                <a:latin typeface="Arial" panose="020B0604020202020204" pitchFamily="34" charset="0"/>
              </a:rPr>
              <a:pPr/>
              <a:t>9</a:t>
            </a:fld>
            <a:endParaRPr lang="en-US" altLang="en-US" sz="1000">
              <a:latin typeface="Arial" panose="020B0604020202020204" pitchFamily="34" charset="0"/>
            </a:endParaRPr>
          </a:p>
        </p:txBody>
      </p:sp>
      <p:sp>
        <p:nvSpPr>
          <p:cNvPr id="35844" name="Rectangle 3">
            <a:extLst>
              <a:ext uri="{FF2B5EF4-FFF2-40B4-BE49-F238E27FC236}">
                <a16:creationId xmlns:a16="http://schemas.microsoft.com/office/drawing/2014/main" id="{8950695A-D9B5-4FE2-A57E-EC93A3943D6E}"/>
              </a:ext>
            </a:extLst>
          </p:cNvPr>
          <p:cNvSpPr>
            <a:spLocks noChangeArrowheads="1"/>
          </p:cNvSpPr>
          <p:nvPr/>
        </p:nvSpPr>
        <p:spPr bwMode="auto">
          <a:xfrm>
            <a:off x="457200" y="6202363"/>
            <a:ext cx="8229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eaLnBrk="1" hangingPunct="1"/>
            <a:r>
              <a:rPr lang="en-US" altLang="en-US" sz="1600" b="1">
                <a:solidFill>
                  <a:srgbClr val="0000CC"/>
                </a:solidFill>
                <a:latin typeface="Times New Roman" panose="02020603050405020304" pitchFamily="18" charset="0"/>
              </a:rPr>
              <a:t>GEORGE WASHINGTON, JEAN ANTOINE HOUDON, 1785-1791</a:t>
            </a:r>
          </a:p>
          <a:p>
            <a:pPr algn="ctr" eaLnBrk="1" hangingPunct="1"/>
            <a:r>
              <a:rPr lang="en-US" altLang="en-US" sz="1400" b="1">
                <a:solidFill>
                  <a:srgbClr val="0000CC"/>
                </a:solidFill>
                <a:latin typeface="Times New Roman" panose="02020603050405020304" pitchFamily="18" charset="0"/>
              </a:rPr>
              <a:t>Located in the Virginia State Capitol Building, Richmond, Virginia </a:t>
            </a:r>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2780</Words>
  <Application>Microsoft Office PowerPoint</Application>
  <PresentationFormat>On-screen Show (4:3)</PresentationFormat>
  <Paragraphs>269</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Charlemagne Std</vt:lpstr>
      <vt:lpstr>ＭＳ Ｐゴシック</vt:lpstr>
      <vt:lpstr>Arial</vt:lpstr>
      <vt:lpstr>Calibri</vt:lpstr>
      <vt:lpstr>Times New Roman</vt:lpstr>
      <vt:lpstr>Informal Roman</vt:lpstr>
      <vt:lpstr>+mj-lt</vt:lpstr>
      <vt:lpstr>Wingdings</vt:lpstr>
      <vt:lpstr>Default Design</vt:lpstr>
      <vt:lpstr>GEORGE WASHINGTON:   MAN OF VISION, VISIONS OF THE MAN</vt:lpstr>
      <vt:lpstr>THE RULE OF LAW</vt:lpstr>
      <vt:lpstr>"Great nations write their autobiographies in three manuscripts – the book of their deeds, the book of their words and the book of their art."                                                                       – John Ruskin </vt:lpstr>
      <vt:lpstr>BACKCOUNTRY SURVEYOR</vt:lpstr>
      <vt:lpstr>PowerPoint Presentation</vt:lpstr>
      <vt:lpstr>REVOLUTIONARY COMMANDER</vt:lpstr>
      <vt:lpstr>RELUCTANT REPUBLICAN:  THE CONSTITUTIONAL CONVENTION</vt:lpstr>
      <vt:lpstr>PLANTER OF HIS OWN VINE AND FIG TREE</vt:lpstr>
      <vt:lpstr>AMERICAN CINCINNATUS</vt:lpstr>
      <vt:lpstr>PowerPoint Presentation</vt:lpstr>
      <vt:lpstr>PowerPoint Presentation</vt:lpstr>
      <vt:lpstr>MAN OF VISION</vt:lpstr>
      <vt:lpstr>PowerPoint Presentation</vt:lpstr>
      <vt:lpstr>PowerPoint Presentation</vt:lpstr>
    </vt:vector>
  </TitlesOfParts>
  <Company>School District of Lancaster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ORESTEIA</dc:title>
  <dc:creator>Tim Isaacs</dc:creator>
  <cp:lastModifiedBy>John Koehler</cp:lastModifiedBy>
  <cp:revision>289</cp:revision>
  <cp:lastPrinted>2016-05-19T19:17:49Z</cp:lastPrinted>
  <dcterms:created xsi:type="dcterms:W3CDTF">2011-05-05T16:21:01Z</dcterms:created>
  <dcterms:modified xsi:type="dcterms:W3CDTF">2020-05-12T00:55:47Z</dcterms:modified>
</cp:coreProperties>
</file>