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725" r:id="rId1"/>
    <p:sldMasterId id="2147483738" r:id="rId2"/>
    <p:sldMasterId id="2147483764" r:id="rId3"/>
  </p:sldMasterIdLst>
  <p:notesMasterIdLst>
    <p:notesMasterId r:id="rId76"/>
  </p:notesMasterIdLst>
  <p:sldIdLst>
    <p:sldId id="536" r:id="rId4"/>
    <p:sldId id="605" r:id="rId5"/>
    <p:sldId id="258" r:id="rId6"/>
    <p:sldId id="537" r:id="rId7"/>
    <p:sldId id="538" r:id="rId8"/>
    <p:sldId id="539" r:id="rId9"/>
    <p:sldId id="540" r:id="rId10"/>
    <p:sldId id="541" r:id="rId11"/>
    <p:sldId id="542" r:id="rId12"/>
    <p:sldId id="543" r:id="rId13"/>
    <p:sldId id="544" r:id="rId14"/>
    <p:sldId id="545" r:id="rId15"/>
    <p:sldId id="546" r:id="rId16"/>
    <p:sldId id="547" r:id="rId17"/>
    <p:sldId id="548" r:id="rId18"/>
    <p:sldId id="549" r:id="rId19"/>
    <p:sldId id="550" r:id="rId20"/>
    <p:sldId id="551" r:id="rId21"/>
    <p:sldId id="552" r:id="rId22"/>
    <p:sldId id="553" r:id="rId23"/>
    <p:sldId id="554" r:id="rId24"/>
    <p:sldId id="555" r:id="rId25"/>
    <p:sldId id="556" r:id="rId26"/>
    <p:sldId id="557" r:id="rId27"/>
    <p:sldId id="558" r:id="rId28"/>
    <p:sldId id="559" r:id="rId29"/>
    <p:sldId id="560" r:id="rId30"/>
    <p:sldId id="561" r:id="rId31"/>
    <p:sldId id="562" r:id="rId32"/>
    <p:sldId id="563" r:id="rId33"/>
    <p:sldId id="564" r:id="rId34"/>
    <p:sldId id="565" r:id="rId35"/>
    <p:sldId id="566" r:id="rId36"/>
    <p:sldId id="567" r:id="rId37"/>
    <p:sldId id="568" r:id="rId38"/>
    <p:sldId id="569" r:id="rId39"/>
    <p:sldId id="570" r:id="rId40"/>
    <p:sldId id="571" r:id="rId41"/>
    <p:sldId id="572" r:id="rId42"/>
    <p:sldId id="573" r:id="rId43"/>
    <p:sldId id="574" r:id="rId44"/>
    <p:sldId id="575" r:id="rId45"/>
    <p:sldId id="576" r:id="rId46"/>
    <p:sldId id="577" r:id="rId47"/>
    <p:sldId id="578" r:id="rId48"/>
    <p:sldId id="579" r:id="rId49"/>
    <p:sldId id="580" r:id="rId50"/>
    <p:sldId id="581" r:id="rId51"/>
    <p:sldId id="582" r:id="rId52"/>
    <p:sldId id="583" r:id="rId53"/>
    <p:sldId id="584" r:id="rId54"/>
    <p:sldId id="585" r:id="rId55"/>
    <p:sldId id="586" r:id="rId56"/>
    <p:sldId id="587" r:id="rId57"/>
    <p:sldId id="588" r:id="rId58"/>
    <p:sldId id="589" r:id="rId59"/>
    <p:sldId id="590" r:id="rId60"/>
    <p:sldId id="591" r:id="rId61"/>
    <p:sldId id="592" r:id="rId62"/>
    <p:sldId id="593" r:id="rId63"/>
    <p:sldId id="594" r:id="rId64"/>
    <p:sldId id="595" r:id="rId65"/>
    <p:sldId id="596" r:id="rId66"/>
    <p:sldId id="597" r:id="rId67"/>
    <p:sldId id="598" r:id="rId68"/>
    <p:sldId id="599" r:id="rId69"/>
    <p:sldId id="600" r:id="rId70"/>
    <p:sldId id="329" r:id="rId71"/>
    <p:sldId id="330" r:id="rId72"/>
    <p:sldId id="603" r:id="rId73"/>
    <p:sldId id="602" r:id="rId74"/>
    <p:sldId id="604" r:id="rId7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97EC4B-3A4D-42D9-B2F4-4F86F235AD38}" v="50" dt="2019-11-24T19:11:26.3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547" autoAdjust="0"/>
    <p:restoredTop sz="90929" autoAdjust="0"/>
  </p:normalViewPr>
  <p:slideViewPr>
    <p:cSldViewPr>
      <p:cViewPr varScale="1">
        <p:scale>
          <a:sx n="90" d="100"/>
          <a:sy n="90" d="100"/>
        </p:scale>
        <p:origin x="131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7" d="100"/>
          <a:sy n="67" d="100"/>
        </p:scale>
        <p:origin x="-3216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theme" Target="theme/theme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viewProps" Target="viewProps.xml"/><Relationship Id="rId81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Relationship Id="rId4" Type="http://schemas.openxmlformats.org/officeDocument/2006/relationships/image" Target="../media/image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08D1CF4D-D3EF-4E4E-AEAD-D9BE1CB10126}" type="datetimeFigureOut">
              <a:rPr lang="en-US"/>
              <a:pPr>
                <a:defRPr/>
              </a:pPr>
              <a:t>5/11/2020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B3AC4CD-655A-46FF-8CF1-638AA8C1B2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398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3464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6213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1756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0289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9209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6919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2296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304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9957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157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 bwMode="auto"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228600" indent="-2286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0501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9178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669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788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169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190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49003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9141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18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051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67314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369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8502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18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7399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0259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90793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51720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33676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0255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665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701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8209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59110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47831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2602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78892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0723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2033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9854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41265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54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20119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30289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67174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95832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2029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09402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51056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27971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05619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11195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198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34801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1742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16111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60300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20242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30702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324429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9138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58417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25515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31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45440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17254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48889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203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6036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3AC4CD-655A-46FF-8CF1-638AA8C1B2A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648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4D2D2-BCA9-4DBD-81DB-AA8015308FA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75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784FD-7168-4442-B5B3-4A4E847EB2A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7893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CA2BA-851F-4F61-B4B4-9A1A587FA71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465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27205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4D2D2-BCA9-4DBD-81DB-AA8015308FA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760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AE17C-5301-492B-B3BF-2900894B9B7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129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3675F-F9BE-4ECB-BD17-066EB6BE8F5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3738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F4FAD-877E-4590-BDB0-C3BDE9B1894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743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FF72FF-1775-45CB-9649-7F0046E19AA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856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33164-FF13-43CD-B7A0-0173FAAF66D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3100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333A4E-323C-4443-9705-105B3424276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468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AE17C-5301-492B-B3BF-2900894B9B7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8329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EDDF4-7183-4BE7-9482-7EECEA6939C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38560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DA1D6-4869-4161-8B6B-660FB1BEC81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0053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3784FD-7168-4442-B5B3-4A4E847EB2A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6171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CA2BA-851F-4F61-B4B4-9A1A587FA71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3473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04138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44D2D2-BCA9-4DBD-81DB-AA8015308FAA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6AE17C-5301-492B-B3BF-2900894B9B7F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C03675F-F9BE-4ECB-BD17-066EB6BE8F54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C9F4FAD-877E-4590-BDB0-C3BDE9B1894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FF72FF-1775-45CB-9649-7F0046E19AAB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3675F-F9BE-4ECB-BD17-066EB6BE8F5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8121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133164-FF13-43CD-B7A0-0173FAAF66D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333A4E-323C-4443-9705-105B34242762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 baseline="0">
                <a:solidFill>
                  <a:srgbClr val="FFC000"/>
                </a:solidFill>
              </a:defRPr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1EDDF4-7183-4BE7-9482-7EECEA6939C4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pPr>
              <a:defRPr/>
            </a:pPr>
            <a:fld id="{65FDA1D6-4869-4161-8B6B-660FB1BEC81A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F3784FD-7168-4442-B5B3-4A4E847EB2A8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8CA2BA-851F-4F61-B4B4-9A1A587FA718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9F4FAD-877E-4590-BDB0-C3BDE9B1894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82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FF72FF-1775-45CB-9649-7F0046E19AA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1238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33164-FF13-43CD-B7A0-0173FAAF66D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253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333A4E-323C-4443-9705-105B3424276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189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1EDDF4-7183-4BE7-9482-7EECEA6939C4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515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FDA1D6-4869-4161-8B6B-660FB1BEC81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227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control" Target="../activeX/activeX4.xml"/><Relationship Id="rId26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21" Type="http://schemas.openxmlformats.org/officeDocument/2006/relationships/audio" Target="../media/audio2.wav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control" Target="../activeX/activeX3.xml"/><Relationship Id="rId25" Type="http://schemas.openxmlformats.org/officeDocument/2006/relationships/slide" Target="../slides/slide9.xml"/><Relationship Id="rId2" Type="http://schemas.openxmlformats.org/officeDocument/2006/relationships/slideLayout" Target="../slideLayouts/slideLayout2.xml"/><Relationship Id="rId16" Type="http://schemas.openxmlformats.org/officeDocument/2006/relationships/control" Target="../activeX/activeX2.xml"/><Relationship Id="rId20" Type="http://schemas.openxmlformats.org/officeDocument/2006/relationships/audio" Target="../media/audio1.wav"/><Relationship Id="rId29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audio" Target="../media/audio5.wav"/><Relationship Id="rId5" Type="http://schemas.openxmlformats.org/officeDocument/2006/relationships/slideLayout" Target="../slideLayouts/slideLayout5.xml"/><Relationship Id="rId15" Type="http://schemas.openxmlformats.org/officeDocument/2006/relationships/control" Target="../activeX/activeX1.xml"/><Relationship Id="rId23" Type="http://schemas.openxmlformats.org/officeDocument/2006/relationships/audio" Target="../media/audio4.wav"/><Relationship Id="rId28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jpeg"/><Relationship Id="rId31" Type="http://schemas.openxmlformats.org/officeDocument/2006/relationships/image" Target="../media/image4.w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Relationship Id="rId22" Type="http://schemas.openxmlformats.org/officeDocument/2006/relationships/audio" Target="../media/audio3.wav"/><Relationship Id="rId27" Type="http://schemas.openxmlformats.org/officeDocument/2006/relationships/image" Target="../media/image7.png"/><Relationship Id="rId30" Type="http://schemas.openxmlformats.org/officeDocument/2006/relationships/image" Target="../media/image3.w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18" Type="http://schemas.openxmlformats.org/officeDocument/2006/relationships/audio" Target="../media/audio4.wav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audio" Target="../media/audio3.wav"/><Relationship Id="rId2" Type="http://schemas.openxmlformats.org/officeDocument/2006/relationships/slideLayout" Target="../slideLayouts/slideLayout14.xml"/><Relationship Id="rId16" Type="http://schemas.openxmlformats.org/officeDocument/2006/relationships/audio" Target="../media/audio2.wav"/><Relationship Id="rId20" Type="http://schemas.openxmlformats.org/officeDocument/2006/relationships/slide" Target="../slides/slide9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audio" Target="../media/audio1.wav"/><Relationship Id="rId10" Type="http://schemas.openxmlformats.org/officeDocument/2006/relationships/slideLayout" Target="../slideLayouts/slideLayout22.xml"/><Relationship Id="rId19" Type="http://schemas.openxmlformats.org/officeDocument/2006/relationships/audio" Target="../media/audio5.wav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5.jpeg"/><Relationship Id="rId22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/>
        </p:nvSpPr>
        <p:spPr bwMode="auto">
          <a:xfrm>
            <a:off x="381000" y="-76200"/>
            <a:ext cx="8458200" cy="762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00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6781800" y="-76200"/>
            <a:ext cx="1289049" cy="762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000">
              <a:solidFill>
                <a:srgbClr val="000000"/>
              </a:solidFill>
            </a:endParaRPr>
          </a:p>
        </p:txBody>
      </p:sp>
      <p:grpSp>
        <p:nvGrpSpPr>
          <p:cNvPr id="1031" name="Group 20"/>
          <p:cNvGrpSpPr>
            <a:grpSpLocks/>
          </p:cNvGrpSpPr>
          <p:nvPr/>
        </p:nvGrpSpPr>
        <p:grpSpPr bwMode="auto">
          <a:xfrm>
            <a:off x="6096000" y="6172199"/>
            <a:ext cx="2743200" cy="534989"/>
            <a:chOff x="6096000" y="6172199"/>
            <a:chExt cx="2743200" cy="534545"/>
          </a:xfrm>
        </p:grpSpPr>
        <p:sp>
          <p:nvSpPr>
            <p:cNvPr id="22" name="Text Box 63"/>
            <p:cNvSpPr txBox="1">
              <a:spLocks noChangeArrowheads="1"/>
            </p:cNvSpPr>
            <p:nvPr/>
          </p:nvSpPr>
          <p:spPr bwMode="auto">
            <a:xfrm>
              <a:off x="7391400" y="6491023"/>
              <a:ext cx="533400" cy="2157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800" b="1" dirty="0">
                  <a:solidFill>
                    <a:srgbClr val="FFFFFF"/>
                  </a:solidFill>
                  <a:effectLst/>
                </a:rPr>
                <a:t>Wrong</a:t>
              </a:r>
            </a:p>
          </p:txBody>
        </p:sp>
        <p:sp>
          <p:nvSpPr>
            <p:cNvPr id="23" name="Text Box 64"/>
            <p:cNvSpPr txBox="1">
              <a:spLocks noChangeArrowheads="1"/>
            </p:cNvSpPr>
            <p:nvPr/>
          </p:nvSpPr>
          <p:spPr bwMode="auto">
            <a:xfrm>
              <a:off x="8253412" y="6491022"/>
              <a:ext cx="585788" cy="214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800" b="1" dirty="0">
                  <a:solidFill>
                    <a:srgbClr val="FFFFFF"/>
                  </a:solidFill>
                  <a:effectLst/>
                </a:rPr>
                <a:t>Silence</a:t>
              </a:r>
            </a:p>
          </p:txBody>
        </p:sp>
        <p:sp>
          <p:nvSpPr>
            <p:cNvPr id="24" name="Text Box 65"/>
            <p:cNvSpPr txBox="1">
              <a:spLocks noChangeArrowheads="1"/>
            </p:cNvSpPr>
            <p:nvPr/>
          </p:nvSpPr>
          <p:spPr bwMode="auto">
            <a:xfrm>
              <a:off x="6934200" y="6491023"/>
              <a:ext cx="631824" cy="2152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800" b="1" dirty="0">
                  <a:solidFill>
                    <a:srgbClr val="FFFFFF"/>
                  </a:solidFill>
                  <a:effectLst/>
                </a:rPr>
                <a:t>Correct</a:t>
              </a:r>
            </a:p>
          </p:txBody>
        </p:sp>
        <p:sp>
          <p:nvSpPr>
            <p:cNvPr id="25" name="Text Box 67"/>
            <p:cNvSpPr txBox="1">
              <a:spLocks noChangeArrowheads="1"/>
            </p:cNvSpPr>
            <p:nvPr/>
          </p:nvSpPr>
          <p:spPr bwMode="auto">
            <a:xfrm>
              <a:off x="6537325" y="6491023"/>
              <a:ext cx="549275" cy="2157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800" b="1" dirty="0">
                  <a:solidFill>
                    <a:srgbClr val="FFFFFF"/>
                  </a:solidFill>
                  <a:effectLst/>
                </a:rPr>
                <a:t>Timer</a:t>
              </a:r>
            </a:p>
          </p:txBody>
        </p:sp>
        <p:sp>
          <p:nvSpPr>
            <p:cNvPr id="26" name="Text Box 69"/>
            <p:cNvSpPr txBox="1">
              <a:spLocks noChangeArrowheads="1"/>
            </p:cNvSpPr>
            <p:nvPr/>
          </p:nvSpPr>
          <p:spPr bwMode="auto">
            <a:xfrm>
              <a:off x="7848600" y="6491023"/>
              <a:ext cx="457200" cy="214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800" b="1" dirty="0">
                  <a:solidFill>
                    <a:srgbClr val="FFFFFF"/>
                  </a:solidFill>
                  <a:effectLst/>
                </a:rPr>
                <a:t>Boo</a:t>
              </a:r>
            </a:p>
          </p:txBody>
        </p:sp>
        <p:sp>
          <p:nvSpPr>
            <p:cNvPr id="27" name="AutoShape 60">
              <a:hlinkClick r:id="" action="ppaction://noaction" highlightClick="1">
                <a:snd r:embed="rId20" name="wrong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7475538" y="6172200"/>
              <a:ext cx="365125" cy="364822"/>
            </a:xfrm>
            <a:prstGeom prst="actionButtonSound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" name="AutoShape 61">
              <a:hlinkClick r:id="" action="ppaction://noaction" highlightClick="1">
                <a:snd r:embed="rId21" name="Ding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7048499" y="6172200"/>
              <a:ext cx="365125" cy="364822"/>
            </a:xfrm>
            <a:prstGeom prst="actionButtonSound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" name="AutoShape 62">
              <a:hlinkClick r:id="" action="ppaction://noaction" highlightClick="1" endSnd="1"/>
            </p:cNvPr>
            <p:cNvSpPr>
              <a:spLocks noChangeArrowheads="1"/>
            </p:cNvSpPr>
            <p:nvPr/>
          </p:nvSpPr>
          <p:spPr bwMode="auto">
            <a:xfrm>
              <a:off x="8351837" y="6172199"/>
              <a:ext cx="365125" cy="364822"/>
            </a:xfrm>
            <a:prstGeom prst="actionButtonSound">
              <a:avLst/>
            </a:prstGeom>
            <a:solidFill>
              <a:srgbClr val="F6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" name="AutoShape 66">
              <a:hlinkClick r:id="" action="ppaction://noaction" highlightClick="1">
                <a:snd r:embed="rId22" name="30 Second Timer With Jeopardy Thinking Music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6615113" y="6172200"/>
              <a:ext cx="365125" cy="364822"/>
            </a:xfrm>
            <a:prstGeom prst="actionButtonSound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" name="AutoShape 68">
              <a:hlinkClick r:id="" action="ppaction://noaction" highlightClick="1">
                <a:snd r:embed="rId23" name="boo3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7888287" y="6172200"/>
              <a:ext cx="365125" cy="364822"/>
            </a:xfrm>
            <a:prstGeom prst="actionButtonSound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" name="AutoShape 61">
              <a:hlinkClick r:id="" action="ppaction://noaction" highlightClick="1">
                <a:snd r:embed="rId24" name="Jeopardy Intro 1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6211888" y="6172200"/>
              <a:ext cx="365125" cy="364822"/>
            </a:xfrm>
            <a:prstGeom prst="actionButtonSound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" name="Text Box 65"/>
            <p:cNvSpPr txBox="1">
              <a:spLocks noChangeArrowheads="1"/>
            </p:cNvSpPr>
            <p:nvPr/>
          </p:nvSpPr>
          <p:spPr bwMode="auto">
            <a:xfrm>
              <a:off x="6096000" y="6491023"/>
              <a:ext cx="533400" cy="2157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800" b="1" dirty="0">
                  <a:solidFill>
                    <a:srgbClr val="FFFFFF"/>
                  </a:solidFill>
                  <a:effectLst/>
                </a:rPr>
                <a:t>Theme</a:t>
              </a:r>
            </a:p>
          </p:txBody>
        </p:sp>
      </p:grpSp>
      <p:pic>
        <p:nvPicPr>
          <p:cNvPr id="1032" name="Picture 2">
            <a:hlinkClick r:id="rId25" action="ppaction://hlinksldjump"/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788" y="5986463"/>
            <a:ext cx="72072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83300"/>
            <a:ext cx="18669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6937752" y="457200"/>
            <a:ext cx="929368" cy="228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4</a:t>
            </a:r>
          </a:p>
        </p:txBody>
      </p:sp>
      <p:sp>
        <p:nvSpPr>
          <p:cNvPr id="34" name="Rectangle 33"/>
          <p:cNvSpPr/>
          <p:nvPr/>
        </p:nvSpPr>
        <p:spPr bwMode="auto">
          <a:xfrm>
            <a:off x="4876800" y="-76200"/>
            <a:ext cx="1289049" cy="762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000">
              <a:solidFill>
                <a:srgbClr val="000000"/>
              </a:solidFill>
            </a:endParaRPr>
          </a:p>
        </p:txBody>
      </p:sp>
      <p:sp>
        <p:nvSpPr>
          <p:cNvPr id="35" name="Rectangle 34"/>
          <p:cNvSpPr/>
          <p:nvPr/>
        </p:nvSpPr>
        <p:spPr bwMode="auto">
          <a:xfrm>
            <a:off x="5014232" y="457200"/>
            <a:ext cx="929368" cy="228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3</a:t>
            </a:r>
          </a:p>
        </p:txBody>
      </p:sp>
      <p:sp>
        <p:nvSpPr>
          <p:cNvPr id="36" name="Rectangle 35"/>
          <p:cNvSpPr/>
          <p:nvPr/>
        </p:nvSpPr>
        <p:spPr bwMode="auto">
          <a:xfrm>
            <a:off x="2971800" y="-76200"/>
            <a:ext cx="1289049" cy="762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000">
              <a:solidFill>
                <a:srgbClr val="000000"/>
              </a:solidFill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3109232" y="457200"/>
            <a:ext cx="929368" cy="228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2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990600" y="-76200"/>
            <a:ext cx="1289049" cy="7620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 sz="1000">
              <a:solidFill>
                <a:srgbClr val="000000"/>
              </a:solidFill>
            </a:endParaRPr>
          </a:p>
        </p:txBody>
      </p:sp>
      <p:sp>
        <p:nvSpPr>
          <p:cNvPr id="39" name="Rectangle 38"/>
          <p:cNvSpPr/>
          <p:nvPr/>
        </p:nvSpPr>
        <p:spPr bwMode="auto">
          <a:xfrm>
            <a:off x="1143000" y="457200"/>
            <a:ext cx="929368" cy="228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TEAM 1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34" name="TextBox1" r:id="rId15" imgW="1295280" imgH="457200"/>
        </mc:Choice>
        <mc:Fallback>
          <p:control name="TextBox1" r:id="rId15" imgW="1295280" imgH="457200">
            <p:pic>
              <p:nvPicPr>
                <p:cNvPr id="4" name="Text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8"/>
                <a:srcRect/>
                <a:stretch>
                  <a:fillRect/>
                </a:stretch>
              </p:blipFill>
              <p:spPr bwMode="auto">
                <a:xfrm>
                  <a:off x="914400" y="0"/>
                  <a:ext cx="1295400" cy="457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5" name="TextBox21" r:id="rId16" imgW="1295280" imgH="457200"/>
        </mc:Choice>
        <mc:Fallback>
          <p:control name="TextBox21" r:id="rId16" imgW="1295280" imgH="457200">
            <p:pic>
              <p:nvPicPr>
                <p:cNvPr id="5" name="TextBox2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29"/>
                <a:srcRect/>
                <a:stretch>
                  <a:fillRect/>
                </a:stretch>
              </p:blipFill>
              <p:spPr bwMode="auto">
                <a:xfrm>
                  <a:off x="2895600" y="0"/>
                  <a:ext cx="1295400" cy="457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6" name="TextBox22" r:id="rId17" imgW="1295280" imgH="457200"/>
        </mc:Choice>
        <mc:Fallback>
          <p:control name="TextBox22" r:id="rId17" imgW="1295280" imgH="457200">
            <p:pic>
              <p:nvPicPr>
                <p:cNvPr id="6" name="TextBox2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0"/>
                <a:srcRect/>
                <a:stretch>
                  <a:fillRect/>
                </a:stretch>
              </p:blipFill>
              <p:spPr bwMode="auto">
                <a:xfrm>
                  <a:off x="4800600" y="0"/>
                  <a:ext cx="1295400" cy="457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7" name="TextBox23" r:id="rId18" imgW="1295280" imgH="457200"/>
        </mc:Choice>
        <mc:Fallback>
          <p:control name="TextBox23" r:id="rId18" imgW="1295280" imgH="457200">
            <p:pic>
              <p:nvPicPr>
                <p:cNvPr id="7" name="TextBox23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31"/>
                <a:srcRect/>
                <a:stretch>
                  <a:fillRect/>
                </a:stretch>
              </p:blipFill>
              <p:spPr bwMode="auto">
                <a:xfrm>
                  <a:off x="6705600" y="0"/>
                  <a:ext cx="1295400" cy="457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875620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1" name="Group 20"/>
          <p:cNvGrpSpPr>
            <a:grpSpLocks/>
          </p:cNvGrpSpPr>
          <p:nvPr/>
        </p:nvGrpSpPr>
        <p:grpSpPr bwMode="auto">
          <a:xfrm>
            <a:off x="6096000" y="6172199"/>
            <a:ext cx="2743200" cy="534989"/>
            <a:chOff x="6096000" y="6172199"/>
            <a:chExt cx="2743200" cy="534545"/>
          </a:xfrm>
        </p:grpSpPr>
        <p:sp>
          <p:nvSpPr>
            <p:cNvPr id="22" name="Text Box 63"/>
            <p:cNvSpPr txBox="1">
              <a:spLocks noChangeArrowheads="1"/>
            </p:cNvSpPr>
            <p:nvPr/>
          </p:nvSpPr>
          <p:spPr bwMode="auto">
            <a:xfrm>
              <a:off x="7391400" y="6491023"/>
              <a:ext cx="533400" cy="2157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800" b="1" dirty="0">
                  <a:solidFill>
                    <a:srgbClr val="FFFFFF"/>
                  </a:solidFill>
                  <a:effectLst/>
                </a:rPr>
                <a:t>Wrong</a:t>
              </a:r>
            </a:p>
          </p:txBody>
        </p:sp>
        <p:sp>
          <p:nvSpPr>
            <p:cNvPr id="23" name="Text Box 64"/>
            <p:cNvSpPr txBox="1">
              <a:spLocks noChangeArrowheads="1"/>
            </p:cNvSpPr>
            <p:nvPr/>
          </p:nvSpPr>
          <p:spPr bwMode="auto">
            <a:xfrm>
              <a:off x="8253412" y="6491022"/>
              <a:ext cx="585788" cy="214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800" b="1" dirty="0">
                  <a:solidFill>
                    <a:srgbClr val="FFFFFF"/>
                  </a:solidFill>
                  <a:effectLst/>
                </a:rPr>
                <a:t>Silence</a:t>
              </a:r>
            </a:p>
          </p:txBody>
        </p:sp>
        <p:sp>
          <p:nvSpPr>
            <p:cNvPr id="24" name="Text Box 65"/>
            <p:cNvSpPr txBox="1">
              <a:spLocks noChangeArrowheads="1"/>
            </p:cNvSpPr>
            <p:nvPr/>
          </p:nvSpPr>
          <p:spPr bwMode="auto">
            <a:xfrm>
              <a:off x="6934200" y="6491023"/>
              <a:ext cx="631824" cy="2152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800" b="1" dirty="0">
                  <a:solidFill>
                    <a:srgbClr val="FFFFFF"/>
                  </a:solidFill>
                  <a:effectLst/>
                </a:rPr>
                <a:t>Correct</a:t>
              </a:r>
            </a:p>
          </p:txBody>
        </p:sp>
        <p:sp>
          <p:nvSpPr>
            <p:cNvPr id="25" name="Text Box 67"/>
            <p:cNvSpPr txBox="1">
              <a:spLocks noChangeArrowheads="1"/>
            </p:cNvSpPr>
            <p:nvPr/>
          </p:nvSpPr>
          <p:spPr bwMode="auto">
            <a:xfrm>
              <a:off x="6537325" y="6491023"/>
              <a:ext cx="549275" cy="2157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800" b="1" dirty="0">
                  <a:solidFill>
                    <a:srgbClr val="FFFFFF"/>
                  </a:solidFill>
                  <a:effectLst/>
                </a:rPr>
                <a:t>Timer</a:t>
              </a:r>
            </a:p>
          </p:txBody>
        </p:sp>
        <p:sp>
          <p:nvSpPr>
            <p:cNvPr id="26" name="Text Box 69"/>
            <p:cNvSpPr txBox="1">
              <a:spLocks noChangeArrowheads="1"/>
            </p:cNvSpPr>
            <p:nvPr/>
          </p:nvSpPr>
          <p:spPr bwMode="auto">
            <a:xfrm>
              <a:off x="7848600" y="6491023"/>
              <a:ext cx="457200" cy="2141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800" b="1" dirty="0">
                  <a:solidFill>
                    <a:srgbClr val="FFFFFF"/>
                  </a:solidFill>
                  <a:effectLst/>
                </a:rPr>
                <a:t>Boo</a:t>
              </a:r>
            </a:p>
          </p:txBody>
        </p:sp>
        <p:sp>
          <p:nvSpPr>
            <p:cNvPr id="27" name="AutoShape 60">
              <a:hlinkClick r:id="" action="ppaction://noaction" highlightClick="1">
                <a:snd r:embed="rId15" name="wrong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7475538" y="6172200"/>
              <a:ext cx="365125" cy="364822"/>
            </a:xfrm>
            <a:prstGeom prst="actionButtonSound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" name="AutoShape 61">
              <a:hlinkClick r:id="" action="ppaction://noaction" highlightClick="1">
                <a:snd r:embed="rId16" name="Ding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7048499" y="6172200"/>
              <a:ext cx="365125" cy="364822"/>
            </a:xfrm>
            <a:prstGeom prst="actionButtonSound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" name="AutoShape 62">
              <a:hlinkClick r:id="" action="ppaction://noaction" highlightClick="1" endSnd="1"/>
            </p:cNvPr>
            <p:cNvSpPr>
              <a:spLocks noChangeArrowheads="1"/>
            </p:cNvSpPr>
            <p:nvPr/>
          </p:nvSpPr>
          <p:spPr bwMode="auto">
            <a:xfrm>
              <a:off x="8351837" y="6172199"/>
              <a:ext cx="365125" cy="364822"/>
            </a:xfrm>
            <a:prstGeom prst="actionButtonSound">
              <a:avLst/>
            </a:prstGeom>
            <a:solidFill>
              <a:srgbClr val="F6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" name="AutoShape 66">
              <a:hlinkClick r:id="" action="ppaction://noaction" highlightClick="1">
                <a:snd r:embed="rId17" name="30 Second Timer With Jeopardy Thinking Music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6615113" y="6172200"/>
              <a:ext cx="365125" cy="364822"/>
            </a:xfrm>
            <a:prstGeom prst="actionButtonSound">
              <a:avLst/>
            </a:prstGeom>
            <a:solidFill>
              <a:srgbClr val="99CC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" name="AutoShape 68">
              <a:hlinkClick r:id="" action="ppaction://noaction" highlightClick="1">
                <a:snd r:embed="rId18" name="boo3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7888287" y="6172200"/>
              <a:ext cx="365125" cy="364822"/>
            </a:xfrm>
            <a:prstGeom prst="actionButtonSound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" name="AutoShape 61">
              <a:hlinkClick r:id="" action="ppaction://noaction" highlightClick="1">
                <a:snd r:embed="rId19" name="Jeopardy Intro 1.wav"/>
              </a:hlinkClick>
            </p:cNvPr>
            <p:cNvSpPr>
              <a:spLocks noChangeArrowheads="1"/>
            </p:cNvSpPr>
            <p:nvPr/>
          </p:nvSpPr>
          <p:spPr bwMode="auto">
            <a:xfrm>
              <a:off x="6211888" y="6172200"/>
              <a:ext cx="365125" cy="364822"/>
            </a:xfrm>
            <a:prstGeom prst="actionButtonSound">
              <a:avLst/>
            </a:prstGeom>
            <a:solidFill>
              <a:srgbClr val="C0C0C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" name="Text Box 65"/>
            <p:cNvSpPr txBox="1">
              <a:spLocks noChangeArrowheads="1"/>
            </p:cNvSpPr>
            <p:nvPr/>
          </p:nvSpPr>
          <p:spPr bwMode="auto">
            <a:xfrm>
              <a:off x="6096000" y="6491023"/>
              <a:ext cx="533400" cy="2157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itchFamily="34" charset="0"/>
                  <a:ea typeface="+mn-ea"/>
                  <a:cs typeface="+mn-cs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en-US" altLang="en-US" sz="800" b="1" dirty="0">
                  <a:solidFill>
                    <a:srgbClr val="FFFFFF"/>
                  </a:solidFill>
                  <a:effectLst/>
                </a:rPr>
                <a:t>Theme</a:t>
              </a:r>
            </a:p>
          </p:txBody>
        </p:sp>
      </p:grpSp>
      <p:pic>
        <p:nvPicPr>
          <p:cNvPr id="1032" name="Picture 2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788" y="5986463"/>
            <a:ext cx="72072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083300"/>
            <a:ext cx="18669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2522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EAB0777-4C60-462E-A92C-CDAFD498799C}" type="datetimeFigureOut">
              <a:rPr lang="en-US" smtClean="0"/>
              <a:t>5/11/2020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9DE6EB8-52AB-45EA-A660-3E1EBFA72987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6.png"/><Relationship Id="rId4" Type="http://schemas.openxmlformats.org/officeDocument/2006/relationships/image" Target="../media/image1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7.png"/><Relationship Id="rId4" Type="http://schemas.openxmlformats.org/officeDocument/2006/relationships/image" Target="../media/image13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8.png"/><Relationship Id="rId4" Type="http://schemas.openxmlformats.org/officeDocument/2006/relationships/image" Target="../media/image1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9.png"/><Relationship Id="rId4" Type="http://schemas.openxmlformats.org/officeDocument/2006/relationships/image" Target="../media/image13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0.pn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21.jp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3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3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22.jpg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3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3.png"/><Relationship Id="rId4" Type="http://schemas.openxmlformats.org/officeDocument/2006/relationships/image" Target="../media/image13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4.png"/><Relationship Id="rId4" Type="http://schemas.openxmlformats.org/officeDocument/2006/relationships/image" Target="../media/image13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3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3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5.png"/><Relationship Id="rId4" Type="http://schemas.openxmlformats.org/officeDocument/2006/relationships/image" Target="../media/image13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6.pn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7.png"/><Relationship Id="rId4" Type="http://schemas.openxmlformats.org/officeDocument/2006/relationships/image" Target="../media/image13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8.png"/><Relationship Id="rId4" Type="http://schemas.openxmlformats.org/officeDocument/2006/relationships/image" Target="../media/image13.jp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29.png"/><Relationship Id="rId4" Type="http://schemas.openxmlformats.org/officeDocument/2006/relationships/image" Target="../media/image13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0.png"/><Relationship Id="rId4" Type="http://schemas.openxmlformats.org/officeDocument/2006/relationships/image" Target="../media/image13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1.jpe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7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13" Type="http://schemas.openxmlformats.org/officeDocument/2006/relationships/slide" Target="slide62.xml"/><Relationship Id="rId18" Type="http://schemas.openxmlformats.org/officeDocument/2006/relationships/slide" Target="slide54.xml"/><Relationship Id="rId26" Type="http://schemas.openxmlformats.org/officeDocument/2006/relationships/slide" Target="slide18.xml"/><Relationship Id="rId3" Type="http://schemas.openxmlformats.org/officeDocument/2006/relationships/slide" Target="slide10.xml"/><Relationship Id="rId21" Type="http://schemas.openxmlformats.org/officeDocument/2006/relationships/slide" Target="slide26.xml"/><Relationship Id="rId34" Type="http://schemas.openxmlformats.org/officeDocument/2006/relationships/slide" Target="slide68.xml"/><Relationship Id="rId7" Type="http://schemas.openxmlformats.org/officeDocument/2006/relationships/slide" Target="slide60.xml"/><Relationship Id="rId12" Type="http://schemas.openxmlformats.org/officeDocument/2006/relationships/slide" Target="slide52.xml"/><Relationship Id="rId17" Type="http://schemas.openxmlformats.org/officeDocument/2006/relationships/slide" Target="slide44.xml"/><Relationship Id="rId25" Type="http://schemas.openxmlformats.org/officeDocument/2006/relationships/slide" Target="slide66.xml"/><Relationship Id="rId3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6" Type="http://schemas.openxmlformats.org/officeDocument/2006/relationships/slide" Target="slide34.xml"/><Relationship Id="rId20" Type="http://schemas.openxmlformats.org/officeDocument/2006/relationships/slide" Target="slide16.xml"/><Relationship Id="rId29" Type="http://schemas.openxmlformats.org/officeDocument/2006/relationships/slide" Target="slide48.xml"/><Relationship Id="rId1" Type="http://schemas.openxmlformats.org/officeDocument/2006/relationships/slideLayout" Target="../slideLayouts/slideLayout25.xml"/><Relationship Id="rId6" Type="http://schemas.openxmlformats.org/officeDocument/2006/relationships/slide" Target="slide50.xml"/><Relationship Id="rId11" Type="http://schemas.openxmlformats.org/officeDocument/2006/relationships/slide" Target="slide42.xml"/><Relationship Id="rId24" Type="http://schemas.openxmlformats.org/officeDocument/2006/relationships/slide" Target="slide56.xml"/><Relationship Id="rId32" Type="http://schemas.openxmlformats.org/officeDocument/2006/relationships/slide" Target="slide20.xml"/><Relationship Id="rId5" Type="http://schemas.openxmlformats.org/officeDocument/2006/relationships/slide" Target="slide40.xml"/><Relationship Id="rId15" Type="http://schemas.openxmlformats.org/officeDocument/2006/relationships/slide" Target="slide24.xml"/><Relationship Id="rId23" Type="http://schemas.openxmlformats.org/officeDocument/2006/relationships/slide" Target="slide46.xml"/><Relationship Id="rId28" Type="http://schemas.openxmlformats.org/officeDocument/2006/relationships/slide" Target="slide38.xml"/><Relationship Id="rId10" Type="http://schemas.openxmlformats.org/officeDocument/2006/relationships/slide" Target="slide32.xml"/><Relationship Id="rId19" Type="http://schemas.openxmlformats.org/officeDocument/2006/relationships/slide" Target="slide64.xml"/><Relationship Id="rId31" Type="http://schemas.openxmlformats.org/officeDocument/2006/relationships/slide" Target="slide71.xml"/><Relationship Id="rId4" Type="http://schemas.openxmlformats.org/officeDocument/2006/relationships/slide" Target="slide30.xml"/><Relationship Id="rId9" Type="http://schemas.openxmlformats.org/officeDocument/2006/relationships/slide" Target="slide22.xml"/><Relationship Id="rId14" Type="http://schemas.openxmlformats.org/officeDocument/2006/relationships/slide" Target="slide14.xml"/><Relationship Id="rId22" Type="http://schemas.openxmlformats.org/officeDocument/2006/relationships/slide" Target="slide36.xml"/><Relationship Id="rId27" Type="http://schemas.openxmlformats.org/officeDocument/2006/relationships/slide" Target="slide28.xml"/><Relationship Id="rId30" Type="http://schemas.openxmlformats.org/officeDocument/2006/relationships/slide" Target="slide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088" y="1524000"/>
            <a:ext cx="9091912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Rule of Law:</a:t>
            </a:r>
          </a:p>
          <a:p>
            <a:pPr algn="ctr"/>
            <a:r>
              <a:rPr lang="en-US" sz="5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The Right to Question</a:t>
            </a:r>
          </a:p>
          <a:p>
            <a:pPr algn="ctr"/>
            <a:r>
              <a:rPr lang="en-US" sz="5400" b="1" cap="all" spc="0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Game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724400"/>
            <a:ext cx="1667256" cy="1630680"/>
          </a:xfrm>
          <a:prstGeom prst="rect">
            <a:avLst/>
          </a:prstGeom>
        </p:spPr>
      </p:pic>
      <p:sp>
        <p:nvSpPr>
          <p:cNvPr id="4" name="TextBox 2">
            <a:extLst>
              <a:ext uri="{FF2B5EF4-FFF2-40B4-BE49-F238E27FC236}">
                <a16:creationId xmlns:a16="http://schemas.microsoft.com/office/drawing/2014/main" id="{646F5333-9A42-45DE-8008-B7C1E5541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5954970"/>
            <a:ext cx="6019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000" b="1" dirty="0">
                <a:solidFill>
                  <a:srgbClr val="FF0000"/>
                </a:solidFill>
                <a:latin typeface="Charlemagne Std" pitchFamily="82" charset="0"/>
              </a:rPr>
              <a:t>This project is financially assisted by a generous grant from the Virginia Law Foundation. The Virginia Law Foundation promotes through philanthropy the rule of law, access to justice and law-related education.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Box 5"/>
          <p:cNvSpPr txBox="1">
            <a:spLocks noChangeArrowheads="1"/>
          </p:cNvSpPr>
          <p:nvPr/>
        </p:nvSpPr>
        <p:spPr bwMode="auto">
          <a:xfrm>
            <a:off x="838199" y="1524000"/>
            <a:ext cx="75660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To change the Constitution, you need to enact one of these</a:t>
            </a:r>
          </a:p>
        </p:txBody>
      </p:sp>
      <p:pic>
        <p:nvPicPr>
          <p:cNvPr id="2" name="pos-jeapordyrightanswer">
            <a:hlinkClick r:id="" action="ppaction://media"/>
            <a:extLst>
              <a:ext uri="{FF2B5EF4-FFF2-40B4-BE49-F238E27FC236}">
                <a16:creationId xmlns:a16="http://schemas.microsoft.com/office/drawing/2014/main" id="{D56AA90E-3345-4562-B1FB-B20790339F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189" y="457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5"/>
          <p:cNvSpPr txBox="1">
            <a:spLocks noChangeArrowheads="1"/>
          </p:cNvSpPr>
          <p:nvPr/>
        </p:nvSpPr>
        <p:spPr bwMode="auto">
          <a:xfrm>
            <a:off x="823892" y="2438400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What is an Amendment?</a:t>
            </a: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943600"/>
            <a:ext cx="762000" cy="5334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5"/>
          <p:cNvSpPr txBox="1">
            <a:spLocks noChangeArrowheads="1"/>
          </p:cNvSpPr>
          <p:nvPr/>
        </p:nvSpPr>
        <p:spPr bwMode="auto">
          <a:xfrm>
            <a:off x="815975" y="2286000"/>
            <a:ext cx="7566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The First 10 Amendments to the Constitution</a:t>
            </a:r>
          </a:p>
        </p:txBody>
      </p:sp>
      <p:pic>
        <p:nvPicPr>
          <p:cNvPr id="3" name="pos-jeapordyrightanswer">
            <a:hlinkClick r:id="" action="ppaction://media"/>
            <a:extLst>
              <a:ext uri="{FF2B5EF4-FFF2-40B4-BE49-F238E27FC236}">
                <a16:creationId xmlns:a16="http://schemas.microsoft.com/office/drawing/2014/main" id="{2A93C9DB-A865-4520-992F-6ABEB632AB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189" y="457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5"/>
          <p:cNvSpPr txBox="1">
            <a:spLocks noChangeArrowheads="1"/>
          </p:cNvSpPr>
          <p:nvPr/>
        </p:nvSpPr>
        <p:spPr bwMode="auto">
          <a:xfrm>
            <a:off x="828380" y="2590800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What is the Bill of Rights?</a:t>
            </a: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943600"/>
            <a:ext cx="762000" cy="5334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5"/>
          <p:cNvSpPr txBox="1">
            <a:spLocks noChangeArrowheads="1"/>
          </p:cNvSpPr>
          <p:nvPr/>
        </p:nvSpPr>
        <p:spPr bwMode="auto">
          <a:xfrm>
            <a:off x="815975" y="1524000"/>
            <a:ext cx="75660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The Branch of the Federal Government that makes the laws</a:t>
            </a:r>
          </a:p>
        </p:txBody>
      </p:sp>
      <p:pic>
        <p:nvPicPr>
          <p:cNvPr id="3" name="pos-jeapordyrightanswer">
            <a:hlinkClick r:id="" action="ppaction://media"/>
            <a:extLst>
              <a:ext uri="{FF2B5EF4-FFF2-40B4-BE49-F238E27FC236}">
                <a16:creationId xmlns:a16="http://schemas.microsoft.com/office/drawing/2014/main" id="{4BDF4DF5-C272-426D-A96E-65C8FE38E1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189" y="457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Box 5"/>
          <p:cNvSpPr txBox="1">
            <a:spLocks noChangeArrowheads="1"/>
          </p:cNvSpPr>
          <p:nvPr/>
        </p:nvSpPr>
        <p:spPr bwMode="auto">
          <a:xfrm>
            <a:off x="815975" y="1600200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What is the Congress?</a:t>
            </a: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943600"/>
            <a:ext cx="762000" cy="533400"/>
          </a:xfrm>
          <a:prstGeom prst="rect">
            <a:avLst/>
          </a:prstGeom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424" y="4076700"/>
            <a:ext cx="21431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5"/>
          <p:cNvSpPr txBox="1">
            <a:spLocks noChangeArrowheads="1"/>
          </p:cNvSpPr>
          <p:nvPr/>
        </p:nvSpPr>
        <p:spPr bwMode="auto">
          <a:xfrm>
            <a:off x="815975" y="1600200"/>
            <a:ext cx="75660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In Greek, this word means “Government by the People”</a:t>
            </a:r>
          </a:p>
        </p:txBody>
      </p:sp>
      <p:pic>
        <p:nvPicPr>
          <p:cNvPr id="3" name="pos-jeapordyrightanswer">
            <a:hlinkClick r:id="" action="ppaction://media"/>
            <a:extLst>
              <a:ext uri="{FF2B5EF4-FFF2-40B4-BE49-F238E27FC236}">
                <a16:creationId xmlns:a16="http://schemas.microsoft.com/office/drawing/2014/main" id="{A82AD0A8-493B-4320-93D9-6C34ED1A41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189" y="457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5"/>
          <p:cNvSpPr txBox="1">
            <a:spLocks noChangeArrowheads="1"/>
          </p:cNvSpPr>
          <p:nvPr/>
        </p:nvSpPr>
        <p:spPr bwMode="auto">
          <a:xfrm>
            <a:off x="815975" y="1909436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What is Democracy?</a:t>
            </a: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943600"/>
            <a:ext cx="762000" cy="5334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5"/>
          <p:cNvSpPr txBox="1">
            <a:spLocks noChangeArrowheads="1"/>
          </p:cNvSpPr>
          <p:nvPr/>
        </p:nvSpPr>
        <p:spPr bwMode="auto">
          <a:xfrm>
            <a:off x="815975" y="1295400"/>
            <a:ext cx="7566025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Presidential Act of January 1, 1863 that freed the slaves in the Confederate States</a:t>
            </a:r>
          </a:p>
        </p:txBody>
      </p:sp>
      <p:pic>
        <p:nvPicPr>
          <p:cNvPr id="3" name="pos-jeapordyrightanswer">
            <a:hlinkClick r:id="" action="ppaction://media"/>
            <a:extLst>
              <a:ext uri="{FF2B5EF4-FFF2-40B4-BE49-F238E27FC236}">
                <a16:creationId xmlns:a16="http://schemas.microsoft.com/office/drawing/2014/main" id="{4082D42A-E38C-4D36-AFCA-EAE481682F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189" y="457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5"/>
          <p:cNvSpPr txBox="1">
            <a:spLocks noChangeArrowheads="1"/>
          </p:cNvSpPr>
          <p:nvPr/>
        </p:nvSpPr>
        <p:spPr bwMode="auto">
          <a:xfrm>
            <a:off x="815975" y="1447771"/>
            <a:ext cx="7566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What is the Emancipation Proclamation?</a:t>
            </a: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943600"/>
            <a:ext cx="762000" cy="5334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Box 1"/>
          <p:cNvSpPr txBox="1">
            <a:spLocks noChangeArrowheads="1"/>
          </p:cNvSpPr>
          <p:nvPr/>
        </p:nvSpPr>
        <p:spPr bwMode="auto">
          <a:xfrm>
            <a:off x="762000" y="1090613"/>
            <a:ext cx="7566025" cy="3416300"/>
          </a:xfrm>
          <a:prstGeom prst="rect">
            <a:avLst/>
          </a:prstGeom>
          <a:noFill/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7200" b="1" dirty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  <a:cs typeface="Arial" charset="0"/>
              </a:rPr>
              <a:t>HERE ARE TODAY’S CATEGORIES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724400"/>
            <a:ext cx="1667256" cy="163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3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5"/>
          <p:cNvSpPr txBox="1">
            <a:spLocks noChangeArrowheads="1"/>
          </p:cNvSpPr>
          <p:nvPr/>
        </p:nvSpPr>
        <p:spPr bwMode="auto">
          <a:xfrm>
            <a:off x="815975" y="986106"/>
            <a:ext cx="75660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This guarantees freedom of speech, religion and the press</a:t>
            </a:r>
          </a:p>
        </p:txBody>
      </p:sp>
      <p:pic>
        <p:nvPicPr>
          <p:cNvPr id="3" name="pos-jeapordyrightanswer">
            <a:hlinkClick r:id="" action="ppaction://media"/>
            <a:extLst>
              <a:ext uri="{FF2B5EF4-FFF2-40B4-BE49-F238E27FC236}">
                <a16:creationId xmlns:a16="http://schemas.microsoft.com/office/drawing/2014/main" id="{9D550B8D-4969-4000-94EC-2AF4D036C6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189" y="457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5"/>
          <p:cNvSpPr txBox="1">
            <a:spLocks noChangeArrowheads="1"/>
          </p:cNvSpPr>
          <p:nvPr/>
        </p:nvSpPr>
        <p:spPr bwMode="auto">
          <a:xfrm>
            <a:off x="815975" y="1909436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What is the First Amendment?</a:t>
            </a: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943600"/>
            <a:ext cx="762000" cy="5334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Box 5"/>
          <p:cNvSpPr txBox="1">
            <a:spLocks noChangeArrowheads="1"/>
          </p:cNvSpPr>
          <p:nvPr/>
        </p:nvSpPr>
        <p:spPr bwMode="auto">
          <a:xfrm>
            <a:off x="853189" y="1371600"/>
            <a:ext cx="75660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The system by which a city, state or nation is controlled </a:t>
            </a:r>
          </a:p>
        </p:txBody>
      </p:sp>
      <p:pic>
        <p:nvPicPr>
          <p:cNvPr id="3" name="pos-jeapordyrightanswer">
            <a:hlinkClick r:id="" action="ppaction://media"/>
            <a:extLst>
              <a:ext uri="{FF2B5EF4-FFF2-40B4-BE49-F238E27FC236}">
                <a16:creationId xmlns:a16="http://schemas.microsoft.com/office/drawing/2014/main" id="{0E5606BF-2863-42C8-A830-47D7B0A091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189" y="457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Box 5"/>
          <p:cNvSpPr txBox="1">
            <a:spLocks noChangeArrowheads="1"/>
          </p:cNvSpPr>
          <p:nvPr/>
        </p:nvSpPr>
        <p:spPr bwMode="auto">
          <a:xfrm>
            <a:off x="794366" y="1876454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What is Government?</a:t>
            </a: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943600"/>
            <a:ext cx="762000" cy="5334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5"/>
          <p:cNvSpPr txBox="1">
            <a:spLocks noChangeArrowheads="1"/>
          </p:cNvSpPr>
          <p:nvPr/>
        </p:nvSpPr>
        <p:spPr bwMode="auto">
          <a:xfrm>
            <a:off x="815975" y="986106"/>
            <a:ext cx="48228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One of the earliest written set of laws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142999"/>
            <a:ext cx="2209800" cy="4098175"/>
          </a:xfrm>
          <a:prstGeom prst="rect">
            <a:avLst/>
          </a:prstGeom>
        </p:spPr>
      </p:pic>
      <p:pic>
        <p:nvPicPr>
          <p:cNvPr id="4" name="pos-jeapordyrightanswer">
            <a:hlinkClick r:id="" action="ppaction://media"/>
            <a:extLst>
              <a:ext uri="{FF2B5EF4-FFF2-40B4-BE49-F238E27FC236}">
                <a16:creationId xmlns:a16="http://schemas.microsoft.com/office/drawing/2014/main" id="{1D6348E0-D7E4-4C95-886F-C52748CE2A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5189" y="457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5"/>
          <p:cNvSpPr txBox="1">
            <a:spLocks noChangeArrowheads="1"/>
          </p:cNvSpPr>
          <p:nvPr/>
        </p:nvSpPr>
        <p:spPr bwMode="auto">
          <a:xfrm>
            <a:off x="828380" y="2209800"/>
            <a:ext cx="7566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What is Hammurabi’s Code?</a:t>
            </a: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943600"/>
            <a:ext cx="762000" cy="5334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Box 5"/>
          <p:cNvSpPr txBox="1">
            <a:spLocks noChangeArrowheads="1"/>
          </p:cNvSpPr>
          <p:nvPr/>
        </p:nvSpPr>
        <p:spPr bwMode="auto">
          <a:xfrm>
            <a:off x="833696" y="1066800"/>
            <a:ext cx="7566025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The presumption in law that puts the burden on the state to prove the defendant’s guilt</a:t>
            </a:r>
          </a:p>
        </p:txBody>
      </p:sp>
      <p:pic>
        <p:nvPicPr>
          <p:cNvPr id="3" name="pos-jeapordyrightanswer">
            <a:hlinkClick r:id="" action="ppaction://media"/>
            <a:extLst>
              <a:ext uri="{FF2B5EF4-FFF2-40B4-BE49-F238E27FC236}">
                <a16:creationId xmlns:a16="http://schemas.microsoft.com/office/drawing/2014/main" id="{880A7129-69C1-4573-A1A2-DA968D97AD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189" y="457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5"/>
          <p:cNvSpPr txBox="1">
            <a:spLocks noChangeArrowheads="1"/>
          </p:cNvSpPr>
          <p:nvPr/>
        </p:nvSpPr>
        <p:spPr bwMode="auto">
          <a:xfrm>
            <a:off x="815975" y="1447771"/>
            <a:ext cx="7566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What is (the presumption of) Innocence?</a:t>
            </a: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943600"/>
            <a:ext cx="762000" cy="5334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5"/>
          <p:cNvSpPr txBox="1">
            <a:spLocks noChangeArrowheads="1"/>
          </p:cNvSpPr>
          <p:nvPr/>
        </p:nvSpPr>
        <p:spPr bwMode="auto">
          <a:xfrm>
            <a:off x="914400" y="1905000"/>
            <a:ext cx="756602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The authority of a court to rule on the constitutionality of a law</a:t>
            </a:r>
          </a:p>
        </p:txBody>
      </p:sp>
      <p:pic>
        <p:nvPicPr>
          <p:cNvPr id="3" name="pos-jeapordyrightanswer">
            <a:hlinkClick r:id="" action="ppaction://media"/>
            <a:extLst>
              <a:ext uri="{FF2B5EF4-FFF2-40B4-BE49-F238E27FC236}">
                <a16:creationId xmlns:a16="http://schemas.microsoft.com/office/drawing/2014/main" id="{FE59B99F-96C0-4E23-ABEC-D56D1154D5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189" y="457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5"/>
          <p:cNvSpPr txBox="1">
            <a:spLocks noChangeArrowheads="1"/>
          </p:cNvSpPr>
          <p:nvPr/>
        </p:nvSpPr>
        <p:spPr bwMode="auto">
          <a:xfrm>
            <a:off x="815975" y="1909436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What is judicial review?</a:t>
            </a: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943600"/>
            <a:ext cx="762000" cy="5334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5"/>
          <p:cNvSpPr txBox="1">
            <a:spLocks noChangeArrowheads="1"/>
          </p:cNvSpPr>
          <p:nvPr/>
        </p:nvSpPr>
        <p:spPr bwMode="auto">
          <a:xfrm>
            <a:off x="838200" y="1914942"/>
            <a:ext cx="756602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defPPr>
              <a:defRPr lang="en-US"/>
            </a:defPPr>
            <a:lvl1pPr algn="ctr">
              <a:buFontTx/>
              <a:buNone/>
              <a:defRPr sz="6600">
                <a:solidFill>
                  <a:schemeClr val="bg1"/>
                </a:solidFill>
                <a:latin typeface="Arial Black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/>
            </a:lvl2pPr>
            <a:lvl3pPr marL="1143000" indent="-228600">
              <a:spcBef>
                <a:spcPct val="20000"/>
              </a:spcBef>
              <a:buChar char="•"/>
            </a:lvl3pPr>
            <a:lvl4pPr marL="1600200" indent="-228600">
              <a:spcBef>
                <a:spcPct val="20000"/>
              </a:spcBef>
              <a:buChar char="–"/>
              <a:defRPr sz="2000"/>
            </a:lvl4pPr>
            <a:lvl5pPr marL="2057400" indent="-228600">
              <a:spcBef>
                <a:spcPct val="20000"/>
              </a:spcBef>
              <a:buChar char="»"/>
              <a:defRPr sz="2000"/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r>
              <a:rPr lang="en-US" altLang="en-US" dirty="0">
                <a:solidFill>
                  <a:srgbClr val="FFC000"/>
                </a:solidFill>
              </a:rPr>
              <a:t>Rule of Law</a:t>
            </a:r>
          </a:p>
          <a:p>
            <a:r>
              <a:rPr lang="en-US" altLang="en-US" dirty="0">
                <a:solidFill>
                  <a:srgbClr val="FFC000"/>
                </a:solidFill>
              </a:rPr>
              <a:t>A-E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724400"/>
            <a:ext cx="1667256" cy="16306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Box 5"/>
          <p:cNvSpPr txBox="1">
            <a:spLocks noChangeArrowheads="1"/>
          </p:cNvSpPr>
          <p:nvPr/>
        </p:nvSpPr>
        <p:spPr bwMode="auto">
          <a:xfrm>
            <a:off x="815974" y="1909436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A Hereditary Ruler</a:t>
            </a:r>
          </a:p>
        </p:txBody>
      </p:sp>
      <p:pic>
        <p:nvPicPr>
          <p:cNvPr id="3" name="pos-jeapordyrightanswer">
            <a:hlinkClick r:id="" action="ppaction://media"/>
            <a:extLst>
              <a:ext uri="{FF2B5EF4-FFF2-40B4-BE49-F238E27FC236}">
                <a16:creationId xmlns:a16="http://schemas.microsoft.com/office/drawing/2014/main" id="{430B81E8-09C0-4EF6-A587-3577735D8D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189" y="457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5"/>
          <p:cNvSpPr txBox="1">
            <a:spLocks noChangeArrowheads="1"/>
          </p:cNvSpPr>
          <p:nvPr/>
        </p:nvSpPr>
        <p:spPr bwMode="auto">
          <a:xfrm>
            <a:off x="815975" y="2371100"/>
            <a:ext cx="75660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What is a King?</a:t>
            </a: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943600"/>
            <a:ext cx="762000" cy="533400"/>
          </a:xfrm>
          <a:prstGeom prst="rect">
            <a:avLst/>
          </a:prstGeom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051" y="3386763"/>
            <a:ext cx="18192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5"/>
          <p:cNvSpPr txBox="1">
            <a:spLocks noChangeArrowheads="1"/>
          </p:cNvSpPr>
          <p:nvPr/>
        </p:nvSpPr>
        <p:spPr bwMode="auto">
          <a:xfrm>
            <a:off x="815975" y="1295400"/>
            <a:ext cx="7566025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Thomas Jefferson said this tree “</a:t>
            </a:r>
            <a:r>
              <a:rPr lang="en-US" sz="4800" b="1" dirty="0">
                <a:solidFill>
                  <a:srgbClr val="FFC000"/>
                </a:solidFill>
                <a:latin typeface="Arial Black" panose="020B0A04020102020204" pitchFamily="34" charset="0"/>
              </a:rPr>
              <a:t>must be refreshed from time to time with the blood of patriots &amp; tyrants”</a:t>
            </a:r>
            <a:endParaRPr lang="en-US" altLang="en-US" sz="4800" b="1" dirty="0">
              <a:solidFill>
                <a:srgbClr val="FFC000"/>
              </a:solidFill>
              <a:latin typeface="Arial Black" pitchFamily="34" charset="0"/>
              <a:cs typeface="Arial" charset="0"/>
            </a:endParaRPr>
          </a:p>
        </p:txBody>
      </p:sp>
      <p:pic>
        <p:nvPicPr>
          <p:cNvPr id="3" name="pos-jeapordyrightanswer">
            <a:hlinkClick r:id="" action="ppaction://media"/>
            <a:extLst>
              <a:ext uri="{FF2B5EF4-FFF2-40B4-BE49-F238E27FC236}">
                <a16:creationId xmlns:a16="http://schemas.microsoft.com/office/drawing/2014/main" id="{C87A37CD-C101-4072-8864-15D3604290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189" y="457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Box 5"/>
          <p:cNvSpPr txBox="1">
            <a:spLocks noChangeArrowheads="1"/>
          </p:cNvSpPr>
          <p:nvPr/>
        </p:nvSpPr>
        <p:spPr bwMode="auto">
          <a:xfrm>
            <a:off x="840714" y="1392704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What is (the Tree of) Liberty?</a:t>
            </a: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943600"/>
            <a:ext cx="762000" cy="533400"/>
          </a:xfrm>
          <a:prstGeom prst="rect">
            <a:avLst/>
          </a:prstGeom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077" y="3331696"/>
            <a:ext cx="2743200" cy="3273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Box 5"/>
          <p:cNvSpPr txBox="1">
            <a:spLocks noChangeArrowheads="1"/>
          </p:cNvSpPr>
          <p:nvPr/>
        </p:nvSpPr>
        <p:spPr bwMode="auto">
          <a:xfrm>
            <a:off x="815975" y="1447771"/>
            <a:ext cx="7566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Document sealed by King John in 1215</a:t>
            </a:r>
          </a:p>
        </p:txBody>
      </p:sp>
      <p:pic>
        <p:nvPicPr>
          <p:cNvPr id="3" name="pos-jeapordyrightanswer">
            <a:hlinkClick r:id="" action="ppaction://media"/>
            <a:extLst>
              <a:ext uri="{FF2B5EF4-FFF2-40B4-BE49-F238E27FC236}">
                <a16:creationId xmlns:a16="http://schemas.microsoft.com/office/drawing/2014/main" id="{F89D685A-1CE6-4C7B-B9C1-020050A165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189" y="457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Box 5"/>
          <p:cNvSpPr txBox="1">
            <a:spLocks noChangeArrowheads="1"/>
          </p:cNvSpPr>
          <p:nvPr/>
        </p:nvSpPr>
        <p:spPr bwMode="auto">
          <a:xfrm>
            <a:off x="815975" y="1909436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What is Magna Carta?</a:t>
            </a: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943600"/>
            <a:ext cx="762000" cy="533400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987" y="4114800"/>
            <a:ext cx="3810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Box 5"/>
          <p:cNvSpPr txBox="1">
            <a:spLocks noChangeArrowheads="1"/>
          </p:cNvSpPr>
          <p:nvPr/>
        </p:nvSpPr>
        <p:spPr bwMode="auto">
          <a:xfrm>
            <a:off x="815975" y="1676400"/>
            <a:ext cx="75660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The belief that certain rights and duties apply to all people</a:t>
            </a:r>
          </a:p>
        </p:txBody>
      </p:sp>
      <p:pic>
        <p:nvPicPr>
          <p:cNvPr id="3" name="pos-jeapordyrightanswer">
            <a:hlinkClick r:id="" action="ppaction://media"/>
            <a:extLst>
              <a:ext uri="{FF2B5EF4-FFF2-40B4-BE49-F238E27FC236}">
                <a16:creationId xmlns:a16="http://schemas.microsoft.com/office/drawing/2014/main" id="{B6E92A24-46C9-4211-9CDC-2DA9607CC5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189" y="457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5"/>
          <p:cNvSpPr txBox="1">
            <a:spLocks noChangeArrowheads="1"/>
          </p:cNvSpPr>
          <p:nvPr/>
        </p:nvSpPr>
        <p:spPr bwMode="auto">
          <a:xfrm>
            <a:off x="815975" y="1909436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What is Natural Law?</a:t>
            </a: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943600"/>
            <a:ext cx="762000" cy="533400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74" y="4495800"/>
            <a:ext cx="370522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5"/>
          <p:cNvSpPr txBox="1">
            <a:spLocks noChangeArrowheads="1"/>
          </p:cNvSpPr>
          <p:nvPr/>
        </p:nvSpPr>
        <p:spPr bwMode="auto">
          <a:xfrm>
            <a:off x="815975" y="1600200"/>
            <a:ext cx="75660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Prolonged cruel or unjust treatment or control</a:t>
            </a:r>
          </a:p>
        </p:txBody>
      </p:sp>
      <p:pic>
        <p:nvPicPr>
          <p:cNvPr id="3" name="pos-jeapordyrightanswer">
            <a:hlinkClick r:id="" action="ppaction://media"/>
            <a:extLst>
              <a:ext uri="{FF2B5EF4-FFF2-40B4-BE49-F238E27FC236}">
                <a16:creationId xmlns:a16="http://schemas.microsoft.com/office/drawing/2014/main" id="{C8B3E632-B64B-4F4A-AF1E-4F4FC40E55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189" y="457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Box 5"/>
          <p:cNvSpPr txBox="1">
            <a:spLocks noChangeArrowheads="1"/>
          </p:cNvSpPr>
          <p:nvPr/>
        </p:nvSpPr>
        <p:spPr bwMode="auto">
          <a:xfrm>
            <a:off x="815975" y="1909436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What is Oppression?</a:t>
            </a: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943600"/>
            <a:ext cx="762000" cy="533400"/>
          </a:xfrm>
          <a:prstGeom prst="rect">
            <a:avLst/>
          </a:prstGeom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1064" y="4062413"/>
            <a:ext cx="2755845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838200" y="1914942"/>
            <a:ext cx="756602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defPPr>
              <a:defRPr lang="en-US"/>
            </a:defPPr>
            <a:lvl1pPr algn="ctr">
              <a:buFontTx/>
              <a:buNone/>
              <a:defRPr sz="6600">
                <a:solidFill>
                  <a:schemeClr val="bg1"/>
                </a:solidFill>
                <a:latin typeface="Arial Black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/>
            </a:lvl2pPr>
            <a:lvl3pPr marL="1143000" indent="-228600">
              <a:spcBef>
                <a:spcPct val="20000"/>
              </a:spcBef>
              <a:buChar char="•"/>
            </a:lvl3pPr>
            <a:lvl4pPr marL="1600200" indent="-228600">
              <a:spcBef>
                <a:spcPct val="20000"/>
              </a:spcBef>
              <a:buChar char="–"/>
              <a:defRPr sz="2000"/>
            </a:lvl4pPr>
            <a:lvl5pPr marL="2057400" indent="-228600">
              <a:spcBef>
                <a:spcPct val="20000"/>
              </a:spcBef>
              <a:buChar char="»"/>
              <a:defRPr sz="2000"/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r>
              <a:rPr lang="en-US" altLang="en-US" dirty="0">
                <a:solidFill>
                  <a:srgbClr val="FFC000"/>
                </a:solidFill>
              </a:rPr>
              <a:t>Rule of Law</a:t>
            </a:r>
          </a:p>
          <a:p>
            <a:r>
              <a:rPr lang="en-US" altLang="en-US" dirty="0">
                <a:solidFill>
                  <a:srgbClr val="FFC000"/>
                </a:solidFill>
              </a:rPr>
              <a:t>F-J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724400"/>
            <a:ext cx="1667256" cy="16306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extBox 5"/>
          <p:cNvSpPr txBox="1">
            <a:spLocks noChangeArrowheads="1"/>
          </p:cNvSpPr>
          <p:nvPr/>
        </p:nvSpPr>
        <p:spPr bwMode="auto">
          <a:xfrm>
            <a:off x="815975" y="1219200"/>
            <a:ext cx="4746625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Greek Philosopher who advocated rule by enlightened Kings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371600"/>
            <a:ext cx="2743200" cy="4122295"/>
          </a:xfrm>
          <a:prstGeom prst="rect">
            <a:avLst/>
          </a:prstGeom>
        </p:spPr>
      </p:pic>
      <p:pic>
        <p:nvPicPr>
          <p:cNvPr id="4" name="pos-jeapordyrightanswer">
            <a:hlinkClick r:id="" action="ppaction://media"/>
            <a:extLst>
              <a:ext uri="{FF2B5EF4-FFF2-40B4-BE49-F238E27FC236}">
                <a16:creationId xmlns:a16="http://schemas.microsoft.com/office/drawing/2014/main" id="{B6F8FD8B-B4B4-4D7B-B7EF-C6FA095B80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5189" y="457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Box 5"/>
          <p:cNvSpPr txBox="1">
            <a:spLocks noChangeArrowheads="1"/>
          </p:cNvSpPr>
          <p:nvPr/>
        </p:nvSpPr>
        <p:spPr bwMode="auto">
          <a:xfrm>
            <a:off x="815975" y="2371100"/>
            <a:ext cx="75660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Who is Plato?</a:t>
            </a: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943600"/>
            <a:ext cx="762000" cy="5334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Box 5"/>
          <p:cNvSpPr txBox="1">
            <a:spLocks noChangeArrowheads="1"/>
          </p:cNvSpPr>
          <p:nvPr/>
        </p:nvSpPr>
        <p:spPr bwMode="auto">
          <a:xfrm>
            <a:off x="815975" y="986106"/>
            <a:ext cx="75660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The 3</a:t>
            </a:r>
            <a:r>
              <a:rPr lang="en-US" altLang="en-US" sz="6000" baseline="300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rd</a:t>
            </a:r>
            <a:r>
              <a:rPr lang="en-US" altLang="en-US" sz="60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 Amendment put a stop to this military practice</a:t>
            </a:r>
          </a:p>
        </p:txBody>
      </p:sp>
      <p:pic>
        <p:nvPicPr>
          <p:cNvPr id="3" name="pos-jeapordyrightanswer">
            <a:hlinkClick r:id="" action="ppaction://media"/>
            <a:extLst>
              <a:ext uri="{FF2B5EF4-FFF2-40B4-BE49-F238E27FC236}">
                <a16:creationId xmlns:a16="http://schemas.microsoft.com/office/drawing/2014/main" id="{5785A5DE-3511-40DD-9ACF-75F5D91E82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189" y="457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5"/>
          <p:cNvSpPr txBox="1">
            <a:spLocks noChangeArrowheads="1"/>
          </p:cNvSpPr>
          <p:nvPr/>
        </p:nvSpPr>
        <p:spPr bwMode="auto">
          <a:xfrm>
            <a:off x="815975" y="1447771"/>
            <a:ext cx="7566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What is quartering of troops?</a:t>
            </a: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943600"/>
            <a:ext cx="762000" cy="5334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Box 5"/>
          <p:cNvSpPr txBox="1">
            <a:spLocks noChangeArrowheads="1"/>
          </p:cNvSpPr>
          <p:nvPr/>
        </p:nvSpPr>
        <p:spPr bwMode="auto">
          <a:xfrm>
            <a:off x="781856" y="1000541"/>
            <a:ext cx="4289425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She is an icon of the Civil Rights Movement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281" y="2133600"/>
            <a:ext cx="3302000" cy="1981200"/>
          </a:xfrm>
          <a:prstGeom prst="rect">
            <a:avLst/>
          </a:prstGeom>
        </p:spPr>
      </p:pic>
      <p:pic>
        <p:nvPicPr>
          <p:cNvPr id="4" name="pos-jeapordyrightanswer">
            <a:hlinkClick r:id="" action="ppaction://media"/>
            <a:extLst>
              <a:ext uri="{FF2B5EF4-FFF2-40B4-BE49-F238E27FC236}">
                <a16:creationId xmlns:a16="http://schemas.microsoft.com/office/drawing/2014/main" id="{5BF1DA09-310F-49C5-8F6B-FA8F235DD0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" y="390941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5"/>
          <p:cNvSpPr txBox="1">
            <a:spLocks noChangeArrowheads="1"/>
          </p:cNvSpPr>
          <p:nvPr/>
        </p:nvSpPr>
        <p:spPr bwMode="auto">
          <a:xfrm>
            <a:off x="815975" y="1909436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Who is Rosa Parks?</a:t>
            </a: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943600"/>
            <a:ext cx="762000" cy="5334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5"/>
          <p:cNvSpPr txBox="1">
            <a:spLocks noChangeArrowheads="1"/>
          </p:cNvSpPr>
          <p:nvPr/>
        </p:nvSpPr>
        <p:spPr bwMode="auto">
          <a:xfrm>
            <a:off x="815974" y="1981200"/>
            <a:ext cx="7566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The Boston Tea Party was held in response to this</a:t>
            </a:r>
          </a:p>
        </p:txBody>
      </p:sp>
      <p:pic>
        <p:nvPicPr>
          <p:cNvPr id="3" name="pos-jeapordyrightanswer">
            <a:hlinkClick r:id="" action="ppaction://media"/>
            <a:extLst>
              <a:ext uri="{FF2B5EF4-FFF2-40B4-BE49-F238E27FC236}">
                <a16:creationId xmlns:a16="http://schemas.microsoft.com/office/drawing/2014/main" id="{E93E7B3F-E2A7-4C27-A587-B281DF2445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189" y="457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Box 5"/>
          <p:cNvSpPr txBox="1">
            <a:spLocks noChangeArrowheads="1"/>
          </p:cNvSpPr>
          <p:nvPr/>
        </p:nvSpPr>
        <p:spPr bwMode="auto">
          <a:xfrm>
            <a:off x="815975" y="1909436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What is the Stamp Act?</a:t>
            </a: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943600"/>
            <a:ext cx="762000" cy="533400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7030" y="3954065"/>
            <a:ext cx="3363913" cy="252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Box 5"/>
          <p:cNvSpPr txBox="1">
            <a:spLocks noChangeArrowheads="1"/>
          </p:cNvSpPr>
          <p:nvPr/>
        </p:nvSpPr>
        <p:spPr bwMode="auto">
          <a:xfrm>
            <a:off x="815975" y="1524000"/>
            <a:ext cx="7566025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This novel by Harper Lee tells the story of a citizen lawyer seeking justice for a black man in the pre-Civil Rights South</a:t>
            </a:r>
          </a:p>
        </p:txBody>
      </p:sp>
      <p:pic>
        <p:nvPicPr>
          <p:cNvPr id="3" name="pos-jeapordyrightanswer">
            <a:hlinkClick r:id="" action="ppaction://media"/>
            <a:extLst>
              <a:ext uri="{FF2B5EF4-FFF2-40B4-BE49-F238E27FC236}">
                <a16:creationId xmlns:a16="http://schemas.microsoft.com/office/drawing/2014/main" id="{AE84A32E-E105-40B4-B730-C86C956FD2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189" y="457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Box 5"/>
          <p:cNvSpPr txBox="1">
            <a:spLocks noChangeArrowheads="1"/>
          </p:cNvSpPr>
          <p:nvPr/>
        </p:nvSpPr>
        <p:spPr bwMode="auto">
          <a:xfrm>
            <a:off x="815975" y="1909436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What is To Kill a Mockingbird?</a:t>
            </a: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943600"/>
            <a:ext cx="762000" cy="5334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838200" y="1914942"/>
            <a:ext cx="756602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defPPr>
              <a:defRPr lang="en-US"/>
            </a:defPPr>
            <a:lvl1pPr algn="ctr">
              <a:buFontTx/>
              <a:buNone/>
              <a:defRPr sz="6600">
                <a:solidFill>
                  <a:schemeClr val="bg1"/>
                </a:solidFill>
                <a:latin typeface="Arial Black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/>
            </a:lvl2pPr>
            <a:lvl3pPr marL="1143000" indent="-228600">
              <a:spcBef>
                <a:spcPct val="20000"/>
              </a:spcBef>
              <a:buChar char="•"/>
            </a:lvl3pPr>
            <a:lvl4pPr marL="1600200" indent="-228600">
              <a:spcBef>
                <a:spcPct val="20000"/>
              </a:spcBef>
              <a:buChar char="–"/>
              <a:defRPr sz="2000"/>
            </a:lvl4pPr>
            <a:lvl5pPr marL="2057400" indent="-228600">
              <a:spcBef>
                <a:spcPct val="20000"/>
              </a:spcBef>
              <a:buChar char="»"/>
              <a:defRPr sz="2000"/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r>
              <a:rPr lang="en-US" altLang="en-US" dirty="0">
                <a:solidFill>
                  <a:srgbClr val="FFC000"/>
                </a:solidFill>
              </a:rPr>
              <a:t>Rule of Law</a:t>
            </a:r>
          </a:p>
          <a:p>
            <a:r>
              <a:rPr lang="en-US" altLang="en-US" dirty="0">
                <a:solidFill>
                  <a:srgbClr val="FFC000"/>
                </a:solidFill>
              </a:rPr>
              <a:t>K-O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724400"/>
            <a:ext cx="1667256" cy="16306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5"/>
          <p:cNvSpPr txBox="1">
            <a:spLocks noChangeArrowheads="1"/>
          </p:cNvSpPr>
          <p:nvPr/>
        </p:nvSpPr>
        <p:spPr bwMode="auto">
          <a:xfrm>
            <a:off x="815975" y="1909436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A collective labor bargaining group</a:t>
            </a:r>
          </a:p>
        </p:txBody>
      </p:sp>
      <p:pic>
        <p:nvPicPr>
          <p:cNvPr id="3" name="pos-jeapordyrightanswer">
            <a:hlinkClick r:id="" action="ppaction://media"/>
            <a:extLst>
              <a:ext uri="{FF2B5EF4-FFF2-40B4-BE49-F238E27FC236}">
                <a16:creationId xmlns:a16="http://schemas.microsoft.com/office/drawing/2014/main" id="{38FF29D0-8615-47BC-BCA0-052F048F28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189" y="457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Box 5"/>
          <p:cNvSpPr txBox="1">
            <a:spLocks noChangeArrowheads="1"/>
          </p:cNvSpPr>
          <p:nvPr/>
        </p:nvSpPr>
        <p:spPr bwMode="auto">
          <a:xfrm>
            <a:off x="815975" y="2371100"/>
            <a:ext cx="75660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What is a Union?</a:t>
            </a: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943600"/>
            <a:ext cx="762000" cy="533400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3810000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Box 5"/>
          <p:cNvSpPr txBox="1">
            <a:spLocks noChangeArrowheads="1"/>
          </p:cNvSpPr>
          <p:nvPr/>
        </p:nvSpPr>
        <p:spPr bwMode="auto">
          <a:xfrm>
            <a:off x="835468" y="1524000"/>
            <a:ext cx="75660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Exercise this right to choose your elected representatives</a:t>
            </a:r>
          </a:p>
        </p:txBody>
      </p:sp>
      <p:pic>
        <p:nvPicPr>
          <p:cNvPr id="3" name="pos-jeapordyrightanswer">
            <a:hlinkClick r:id="" action="ppaction://media"/>
            <a:extLst>
              <a:ext uri="{FF2B5EF4-FFF2-40B4-BE49-F238E27FC236}">
                <a16:creationId xmlns:a16="http://schemas.microsoft.com/office/drawing/2014/main" id="{F0AC66D6-6598-42B0-8679-35690BE222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189" y="457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5"/>
          <p:cNvSpPr txBox="1">
            <a:spLocks noChangeArrowheads="1"/>
          </p:cNvSpPr>
          <p:nvPr/>
        </p:nvSpPr>
        <p:spPr bwMode="auto">
          <a:xfrm>
            <a:off x="815975" y="2514600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What is (the right to) vote?</a:t>
            </a: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943600"/>
            <a:ext cx="762000" cy="5334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5"/>
          <p:cNvSpPr txBox="1">
            <a:spLocks noChangeArrowheads="1"/>
          </p:cNvSpPr>
          <p:nvPr/>
        </p:nvSpPr>
        <p:spPr bwMode="auto">
          <a:xfrm>
            <a:off x="815975" y="1586271"/>
            <a:ext cx="7566025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54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The 4</a:t>
            </a:r>
            <a:r>
              <a:rPr lang="en-US" altLang="en-US" sz="5400" baseline="300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th</a:t>
            </a:r>
            <a:r>
              <a:rPr lang="en-US" altLang="en-US" sz="54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 Amendment protects against this type of search</a:t>
            </a:r>
          </a:p>
        </p:txBody>
      </p:sp>
      <p:pic>
        <p:nvPicPr>
          <p:cNvPr id="3" name="pos-jeapordyrightanswer">
            <a:hlinkClick r:id="" action="ppaction://media"/>
            <a:extLst>
              <a:ext uri="{FF2B5EF4-FFF2-40B4-BE49-F238E27FC236}">
                <a16:creationId xmlns:a16="http://schemas.microsoft.com/office/drawing/2014/main" id="{2417150E-CE79-4CB1-82E9-9357EEDE85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189" y="457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Box 5"/>
          <p:cNvSpPr txBox="1">
            <a:spLocks noChangeArrowheads="1"/>
          </p:cNvSpPr>
          <p:nvPr/>
        </p:nvSpPr>
        <p:spPr bwMode="auto">
          <a:xfrm>
            <a:off x="840784" y="1981200"/>
            <a:ext cx="7566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What is warrantless (searches)?</a:t>
            </a: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943600"/>
            <a:ext cx="762000" cy="53340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Box 5"/>
          <p:cNvSpPr txBox="1">
            <a:spLocks noChangeArrowheads="1"/>
          </p:cNvSpPr>
          <p:nvPr/>
        </p:nvSpPr>
        <p:spPr bwMode="auto">
          <a:xfrm>
            <a:off x="914400" y="1676400"/>
            <a:ext cx="75660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A form of search common at security checkpoints</a:t>
            </a:r>
          </a:p>
        </p:txBody>
      </p:sp>
      <p:pic>
        <p:nvPicPr>
          <p:cNvPr id="3" name="pos-jeapordyrightanswer">
            <a:hlinkClick r:id="" action="ppaction://media"/>
            <a:extLst>
              <a:ext uri="{FF2B5EF4-FFF2-40B4-BE49-F238E27FC236}">
                <a16:creationId xmlns:a16="http://schemas.microsoft.com/office/drawing/2014/main" id="{A9247229-DD11-4B9A-B24E-9C04168922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189" y="457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Box 5"/>
          <p:cNvSpPr txBox="1">
            <a:spLocks noChangeArrowheads="1"/>
          </p:cNvSpPr>
          <p:nvPr/>
        </p:nvSpPr>
        <p:spPr bwMode="auto">
          <a:xfrm>
            <a:off x="815975" y="1909436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What is an X-Ray (search)?</a:t>
            </a: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943600"/>
            <a:ext cx="762000" cy="533400"/>
          </a:xfrm>
          <a:prstGeom prst="rect">
            <a:avLst/>
          </a:prstGeo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995" y="3907310"/>
            <a:ext cx="1921983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Box 5"/>
          <p:cNvSpPr txBox="1">
            <a:spLocks noChangeArrowheads="1"/>
          </p:cNvSpPr>
          <p:nvPr/>
        </p:nvSpPr>
        <p:spPr bwMode="auto">
          <a:xfrm>
            <a:off x="825500" y="1828800"/>
            <a:ext cx="75660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The last battle of the American Revolution was fought here</a:t>
            </a:r>
          </a:p>
        </p:txBody>
      </p:sp>
      <p:pic>
        <p:nvPicPr>
          <p:cNvPr id="3" name="pos-jeapordyrightanswer">
            <a:hlinkClick r:id="" action="ppaction://media"/>
            <a:extLst>
              <a:ext uri="{FF2B5EF4-FFF2-40B4-BE49-F238E27FC236}">
                <a16:creationId xmlns:a16="http://schemas.microsoft.com/office/drawing/2014/main" id="{644DDB03-C1EA-478B-8013-BA4058267B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189" y="457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Box 5"/>
          <p:cNvSpPr txBox="1">
            <a:spLocks noChangeArrowheads="1"/>
          </p:cNvSpPr>
          <p:nvPr/>
        </p:nvSpPr>
        <p:spPr bwMode="auto">
          <a:xfrm>
            <a:off x="9673" y="1609106"/>
            <a:ext cx="48768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Where is Yorktown, Virginia?</a:t>
            </a: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943600"/>
            <a:ext cx="762000" cy="533400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133600"/>
            <a:ext cx="4081596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838200" y="1914942"/>
            <a:ext cx="756602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defPPr>
              <a:defRPr lang="en-US"/>
            </a:defPPr>
            <a:lvl1pPr algn="ctr">
              <a:buFontTx/>
              <a:buNone/>
              <a:defRPr sz="6600">
                <a:solidFill>
                  <a:schemeClr val="bg1"/>
                </a:solidFill>
                <a:latin typeface="Arial Black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/>
            </a:lvl2pPr>
            <a:lvl3pPr marL="1143000" indent="-228600">
              <a:spcBef>
                <a:spcPct val="20000"/>
              </a:spcBef>
              <a:buChar char="•"/>
            </a:lvl3pPr>
            <a:lvl4pPr marL="1600200" indent="-228600">
              <a:spcBef>
                <a:spcPct val="20000"/>
              </a:spcBef>
              <a:buChar char="–"/>
              <a:defRPr sz="2000"/>
            </a:lvl4pPr>
            <a:lvl5pPr marL="2057400" indent="-228600">
              <a:spcBef>
                <a:spcPct val="20000"/>
              </a:spcBef>
              <a:buChar char="»"/>
              <a:defRPr sz="2000"/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/>
            </a:lvl9pPr>
          </a:lstStyle>
          <a:p>
            <a:r>
              <a:rPr lang="en-US" altLang="en-US" dirty="0">
                <a:solidFill>
                  <a:srgbClr val="FFC000"/>
                </a:solidFill>
              </a:rPr>
              <a:t>Rule of Law</a:t>
            </a:r>
          </a:p>
          <a:p>
            <a:r>
              <a:rPr lang="en-US" altLang="en-US" dirty="0">
                <a:solidFill>
                  <a:srgbClr val="FFC000"/>
                </a:solidFill>
              </a:rPr>
              <a:t>P-T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724400"/>
            <a:ext cx="1667256" cy="16306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Box 5"/>
          <p:cNvSpPr txBox="1">
            <a:spLocks noChangeArrowheads="1"/>
          </p:cNvSpPr>
          <p:nvPr/>
        </p:nvSpPr>
        <p:spPr bwMode="auto">
          <a:xfrm>
            <a:off x="815974" y="1905000"/>
            <a:ext cx="75660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Policy requiring the strict enforcement of the law</a:t>
            </a:r>
          </a:p>
        </p:txBody>
      </p:sp>
      <p:pic>
        <p:nvPicPr>
          <p:cNvPr id="3" name="pos-jeapordyrightanswer">
            <a:hlinkClick r:id="" action="ppaction://media"/>
            <a:extLst>
              <a:ext uri="{FF2B5EF4-FFF2-40B4-BE49-F238E27FC236}">
                <a16:creationId xmlns:a16="http://schemas.microsoft.com/office/drawing/2014/main" id="{C5A8433A-F88D-4B00-8030-350AD9DDB2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189" y="457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Box 5"/>
          <p:cNvSpPr txBox="1">
            <a:spLocks noChangeArrowheads="1"/>
          </p:cNvSpPr>
          <p:nvPr/>
        </p:nvSpPr>
        <p:spPr bwMode="auto">
          <a:xfrm>
            <a:off x="815975" y="1909436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What is Zero Tolerance?</a:t>
            </a: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943600"/>
            <a:ext cx="762000" cy="533400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823688"/>
            <a:ext cx="3810000" cy="2581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Box 5"/>
          <p:cNvSpPr txBox="1">
            <a:spLocks noChangeArrowheads="1"/>
          </p:cNvSpPr>
          <p:nvPr/>
        </p:nvSpPr>
        <p:spPr bwMode="auto">
          <a:xfrm>
            <a:off x="815975" y="1447771"/>
            <a:ext cx="7566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Document signed in Philadelphia on July 4, 1776</a:t>
            </a:r>
          </a:p>
        </p:txBody>
      </p:sp>
      <p:pic>
        <p:nvPicPr>
          <p:cNvPr id="3" name="pos-jeapordyrightanswer">
            <a:hlinkClick r:id="" action="ppaction://media"/>
            <a:extLst>
              <a:ext uri="{FF2B5EF4-FFF2-40B4-BE49-F238E27FC236}">
                <a16:creationId xmlns:a16="http://schemas.microsoft.com/office/drawing/2014/main" id="{CE27B764-34E9-4A3C-B93F-46DF1A1030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189" y="457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Box 5"/>
          <p:cNvSpPr txBox="1">
            <a:spLocks noChangeArrowheads="1"/>
          </p:cNvSpPr>
          <p:nvPr/>
        </p:nvSpPr>
        <p:spPr bwMode="auto">
          <a:xfrm>
            <a:off x="815975" y="1447771"/>
            <a:ext cx="7566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What is the Declaration of Independence?</a:t>
            </a: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943600"/>
            <a:ext cx="762000" cy="5334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4310093"/>
            <a:ext cx="4572000" cy="2322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Box 5"/>
          <p:cNvSpPr txBox="1">
            <a:spLocks noChangeArrowheads="1"/>
          </p:cNvSpPr>
          <p:nvPr/>
        </p:nvSpPr>
        <p:spPr bwMode="auto">
          <a:xfrm>
            <a:off x="824835" y="1295400"/>
            <a:ext cx="7566025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The group of citizens charged with determining the facts at a trial</a:t>
            </a:r>
          </a:p>
        </p:txBody>
      </p:sp>
      <p:pic>
        <p:nvPicPr>
          <p:cNvPr id="3" name="pos-jeapordyrightanswer">
            <a:hlinkClick r:id="" action="ppaction://media"/>
            <a:extLst>
              <a:ext uri="{FF2B5EF4-FFF2-40B4-BE49-F238E27FC236}">
                <a16:creationId xmlns:a16="http://schemas.microsoft.com/office/drawing/2014/main" id="{D05D06B4-6F3B-4B44-89F8-0A4924D49D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189" y="457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Box 5"/>
          <p:cNvSpPr txBox="1">
            <a:spLocks noChangeArrowheads="1"/>
          </p:cNvSpPr>
          <p:nvPr/>
        </p:nvSpPr>
        <p:spPr bwMode="auto">
          <a:xfrm>
            <a:off x="750887" y="1676400"/>
            <a:ext cx="75660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What is a Jury?</a:t>
            </a: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943600"/>
            <a:ext cx="762000" cy="5334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895600"/>
            <a:ext cx="4648200" cy="2788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Box 5"/>
          <p:cNvSpPr txBox="1">
            <a:spLocks noChangeArrowheads="1"/>
          </p:cNvSpPr>
          <p:nvPr/>
        </p:nvSpPr>
        <p:spPr bwMode="auto">
          <a:xfrm>
            <a:off x="815975" y="1447771"/>
            <a:ext cx="7566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Money paid by a citizen to support the government</a:t>
            </a:r>
          </a:p>
        </p:txBody>
      </p:sp>
      <p:pic>
        <p:nvPicPr>
          <p:cNvPr id="3" name="pos-jeapordyrightanswer">
            <a:hlinkClick r:id="" action="ppaction://media"/>
            <a:extLst>
              <a:ext uri="{FF2B5EF4-FFF2-40B4-BE49-F238E27FC236}">
                <a16:creationId xmlns:a16="http://schemas.microsoft.com/office/drawing/2014/main" id="{012EBB35-05E7-4A9B-97DA-090DED351A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189" y="457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Box 5"/>
          <p:cNvSpPr txBox="1">
            <a:spLocks noChangeArrowheads="1"/>
          </p:cNvSpPr>
          <p:nvPr/>
        </p:nvSpPr>
        <p:spPr bwMode="auto">
          <a:xfrm>
            <a:off x="815975" y="2371100"/>
            <a:ext cx="7566025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What is a tax?</a:t>
            </a: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943600"/>
            <a:ext cx="762000" cy="5334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518084"/>
            <a:ext cx="3644901" cy="2425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extBox 5"/>
          <p:cNvSpPr txBox="1">
            <a:spLocks noChangeArrowheads="1"/>
          </p:cNvSpPr>
          <p:nvPr/>
        </p:nvSpPr>
        <p:spPr bwMode="auto">
          <a:xfrm>
            <a:off x="815974" y="1752600"/>
            <a:ext cx="7566025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He said, “No man is above the law, and no man is below it.”</a:t>
            </a:r>
          </a:p>
        </p:txBody>
      </p:sp>
      <p:pic>
        <p:nvPicPr>
          <p:cNvPr id="3" name="pos-jeapordyrightanswer">
            <a:hlinkClick r:id="" action="ppaction://media"/>
            <a:extLst>
              <a:ext uri="{FF2B5EF4-FFF2-40B4-BE49-F238E27FC236}">
                <a16:creationId xmlns:a16="http://schemas.microsoft.com/office/drawing/2014/main" id="{3151B437-D9D0-469E-B227-B7D9546201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189" y="457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extBox 5"/>
          <p:cNvSpPr txBox="1">
            <a:spLocks noChangeArrowheads="1"/>
          </p:cNvSpPr>
          <p:nvPr/>
        </p:nvSpPr>
        <p:spPr bwMode="auto">
          <a:xfrm>
            <a:off x="815975" y="2207389"/>
            <a:ext cx="49752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Who is Theodore Roosevelt?</a:t>
            </a:r>
          </a:p>
        </p:txBody>
      </p:sp>
      <p:pic>
        <p:nvPicPr>
          <p:cNvPr id="3" name="Picture 2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5943600"/>
            <a:ext cx="762000" cy="533400"/>
          </a:xfrm>
          <a:prstGeom prst="rect">
            <a:avLst/>
          </a:prstGeom>
        </p:spPr>
      </p:pic>
      <p:pic>
        <p:nvPicPr>
          <p:cNvPr id="2050" name="Picture 2" descr="https://upload.wikimedia.org/wikipedia/commons/1/19/President_Theodore_Roosevelt,_190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133600"/>
            <a:ext cx="2280495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848832" y="1914942"/>
            <a:ext cx="756602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Rule of Law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U-Y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724400"/>
            <a:ext cx="1667256" cy="16306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7750" y="1905000"/>
            <a:ext cx="72390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Ultimate Question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/>
      </p:transition>
    </mc:Choice>
    <mc:Fallback xmlns="">
      <p:transition spd="slow">
        <p:zoom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Box 5"/>
          <p:cNvSpPr txBox="1">
            <a:spLocks noChangeArrowheads="1"/>
          </p:cNvSpPr>
          <p:nvPr/>
        </p:nvSpPr>
        <p:spPr bwMode="auto">
          <a:xfrm>
            <a:off x="815975" y="1447771"/>
            <a:ext cx="756602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Rights + Responsibilities equals this</a:t>
            </a:r>
          </a:p>
        </p:txBody>
      </p:sp>
      <p:pic>
        <p:nvPicPr>
          <p:cNvPr id="2" name="snd-jeopardydailydouble">
            <a:hlinkClick r:id="" action="ppaction://media"/>
            <a:extLst>
              <a:ext uri="{FF2B5EF4-FFF2-40B4-BE49-F238E27FC236}">
                <a16:creationId xmlns:a16="http://schemas.microsoft.com/office/drawing/2014/main" id="{358D5961-F268-4F5E-9192-06A7C176D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975" y="533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Box 5"/>
          <p:cNvSpPr txBox="1">
            <a:spLocks noChangeArrowheads="1"/>
          </p:cNvSpPr>
          <p:nvPr/>
        </p:nvSpPr>
        <p:spPr bwMode="auto">
          <a:xfrm>
            <a:off x="815974" y="1909436"/>
            <a:ext cx="75660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What is the Rule of Law?</a:t>
            </a: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838200" y="1914942"/>
            <a:ext cx="7566025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 anchorCtr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Rule of Law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6600" dirty="0">
                <a:solidFill>
                  <a:srgbClr val="FFC000"/>
                </a:solidFill>
                <a:latin typeface="Arial Black" pitchFamily="34" charset="0"/>
                <a:cs typeface="Arial" charset="0"/>
              </a:rPr>
              <a:t>Z-????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724400"/>
            <a:ext cx="1667256" cy="16306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split orient="vert"/>
      </p:transition>
    </mc:Choice>
    <mc:Fallback xmlns="">
      <p:transition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2"/>
          <p:cNvSpPr txBox="1">
            <a:spLocks noChangeArrowheads="1"/>
          </p:cNvSpPr>
          <p:nvPr/>
        </p:nvSpPr>
        <p:spPr bwMode="auto">
          <a:xfrm>
            <a:off x="762000" y="1609725"/>
            <a:ext cx="1203325" cy="5238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3" action="ppaction://hlinksldjump"/>
              </a:rPr>
              <a:t>A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68" name="Text Box 53"/>
          <p:cNvSpPr txBox="1">
            <a:spLocks noChangeArrowheads="1"/>
          </p:cNvSpPr>
          <p:nvPr/>
        </p:nvSpPr>
        <p:spPr bwMode="auto">
          <a:xfrm>
            <a:off x="3316288" y="1609725"/>
            <a:ext cx="1203325" cy="5238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4" action="ppaction://hlinksldjump"/>
              </a:rPr>
              <a:t>K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69" name="Text Box 58"/>
          <p:cNvSpPr txBox="1">
            <a:spLocks noChangeArrowheads="1"/>
          </p:cNvSpPr>
          <p:nvPr/>
        </p:nvSpPr>
        <p:spPr bwMode="auto">
          <a:xfrm>
            <a:off x="4648200" y="1609725"/>
            <a:ext cx="1203325" cy="5238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5" action="ppaction://hlinksldjump"/>
              </a:rPr>
              <a:t>P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0" name="Text Box 63"/>
          <p:cNvSpPr txBox="1">
            <a:spLocks noChangeArrowheads="1"/>
          </p:cNvSpPr>
          <p:nvPr/>
        </p:nvSpPr>
        <p:spPr bwMode="auto">
          <a:xfrm>
            <a:off x="5943600" y="1609725"/>
            <a:ext cx="1203325" cy="5238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6" action="ppaction://hlinksldjump"/>
              </a:rPr>
              <a:t>U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1" name="Text Box 69"/>
          <p:cNvSpPr txBox="1">
            <a:spLocks noChangeArrowheads="1"/>
          </p:cNvSpPr>
          <p:nvPr/>
        </p:nvSpPr>
        <p:spPr bwMode="auto">
          <a:xfrm>
            <a:off x="7254875" y="1609725"/>
            <a:ext cx="1203325" cy="5238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7" action="ppaction://hlinksldjump"/>
              </a:rPr>
              <a:t>Z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2" name="Text Box 43"/>
          <p:cNvSpPr txBox="1">
            <a:spLocks noChangeArrowheads="1"/>
          </p:cNvSpPr>
          <p:nvPr/>
        </p:nvSpPr>
        <p:spPr bwMode="auto">
          <a:xfrm>
            <a:off x="762000" y="2447925"/>
            <a:ext cx="1203325" cy="5238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8" action="ppaction://hlinksldjump"/>
              </a:rPr>
              <a:t>B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3" name="Text Box 49"/>
          <p:cNvSpPr txBox="1">
            <a:spLocks noChangeArrowheads="1"/>
          </p:cNvSpPr>
          <p:nvPr/>
        </p:nvSpPr>
        <p:spPr bwMode="auto">
          <a:xfrm>
            <a:off x="2035175" y="2447925"/>
            <a:ext cx="1203325" cy="5238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9" action="ppaction://hlinksldjump"/>
              </a:rPr>
              <a:t>G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4" name="Text Box 54"/>
          <p:cNvSpPr txBox="1">
            <a:spLocks noChangeArrowheads="1"/>
          </p:cNvSpPr>
          <p:nvPr/>
        </p:nvSpPr>
        <p:spPr bwMode="auto">
          <a:xfrm>
            <a:off x="3317875" y="2447925"/>
            <a:ext cx="1203325" cy="5238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10" action="ppaction://hlinksldjump"/>
              </a:rPr>
              <a:t>L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5" name="Text Box 59"/>
          <p:cNvSpPr txBox="1">
            <a:spLocks noChangeArrowheads="1"/>
          </p:cNvSpPr>
          <p:nvPr/>
        </p:nvSpPr>
        <p:spPr bwMode="auto">
          <a:xfrm>
            <a:off x="4648200" y="2447925"/>
            <a:ext cx="1203325" cy="5238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11" action="ppaction://hlinksldjump"/>
              </a:rPr>
              <a:t>Q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6" name="Text Box 64"/>
          <p:cNvSpPr txBox="1">
            <a:spLocks noChangeArrowheads="1"/>
          </p:cNvSpPr>
          <p:nvPr/>
        </p:nvSpPr>
        <p:spPr bwMode="auto">
          <a:xfrm>
            <a:off x="5943600" y="2447925"/>
            <a:ext cx="1203325" cy="5232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12" action="ppaction://hlinksldjump"/>
              </a:rPr>
              <a:t>V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7" name="Text Box 70"/>
          <p:cNvSpPr txBox="1">
            <a:spLocks noChangeArrowheads="1"/>
          </p:cNvSpPr>
          <p:nvPr/>
        </p:nvSpPr>
        <p:spPr bwMode="auto">
          <a:xfrm>
            <a:off x="7254875" y="2447925"/>
            <a:ext cx="1203325" cy="5238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13" action="ppaction://hlinksldjump"/>
              </a:rPr>
              <a:t>?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8" name="Text Box 44"/>
          <p:cNvSpPr txBox="1">
            <a:spLocks noChangeArrowheads="1"/>
          </p:cNvSpPr>
          <p:nvPr/>
        </p:nvSpPr>
        <p:spPr bwMode="auto">
          <a:xfrm>
            <a:off x="762000" y="3216275"/>
            <a:ext cx="1203325" cy="5238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14" action="ppaction://hlinksldjump"/>
              </a:rPr>
              <a:t>C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79" name="Text Box 50"/>
          <p:cNvSpPr txBox="1">
            <a:spLocks noChangeArrowheads="1"/>
          </p:cNvSpPr>
          <p:nvPr/>
        </p:nvSpPr>
        <p:spPr bwMode="auto">
          <a:xfrm>
            <a:off x="2035175" y="3213100"/>
            <a:ext cx="1203325" cy="5238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15" action="ppaction://hlinksldjump"/>
              </a:rPr>
              <a:t>H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0" name="Text Box 55"/>
          <p:cNvSpPr txBox="1">
            <a:spLocks noChangeArrowheads="1"/>
          </p:cNvSpPr>
          <p:nvPr/>
        </p:nvSpPr>
        <p:spPr bwMode="auto">
          <a:xfrm>
            <a:off x="3317875" y="3200400"/>
            <a:ext cx="1203325" cy="5238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16" action="ppaction://hlinksldjump"/>
              </a:rPr>
              <a:t>M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1" name="Text Box 60"/>
          <p:cNvSpPr txBox="1">
            <a:spLocks noChangeArrowheads="1"/>
          </p:cNvSpPr>
          <p:nvPr/>
        </p:nvSpPr>
        <p:spPr bwMode="auto">
          <a:xfrm>
            <a:off x="4648200" y="3213100"/>
            <a:ext cx="1203325" cy="5238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17" action="ppaction://hlinksldjump"/>
              </a:rPr>
              <a:t>R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2" name="Text Box 65"/>
          <p:cNvSpPr txBox="1">
            <a:spLocks noChangeArrowheads="1"/>
          </p:cNvSpPr>
          <p:nvPr/>
        </p:nvSpPr>
        <p:spPr bwMode="auto">
          <a:xfrm>
            <a:off x="5943600" y="3213100"/>
            <a:ext cx="1203325" cy="5238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18" action="ppaction://hlinksldjump"/>
              </a:rPr>
              <a:t>W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3" name="Text Box 71"/>
          <p:cNvSpPr txBox="1">
            <a:spLocks noChangeArrowheads="1"/>
          </p:cNvSpPr>
          <p:nvPr/>
        </p:nvSpPr>
        <p:spPr bwMode="auto">
          <a:xfrm>
            <a:off x="7254875" y="3213100"/>
            <a:ext cx="1203325" cy="5232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19" action="ppaction://hlinksldjump"/>
              </a:rPr>
              <a:t>??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4" name="Text Box 45"/>
          <p:cNvSpPr txBox="1">
            <a:spLocks noChangeArrowheads="1"/>
          </p:cNvSpPr>
          <p:nvPr/>
        </p:nvSpPr>
        <p:spPr bwMode="auto">
          <a:xfrm>
            <a:off x="762000" y="4010025"/>
            <a:ext cx="1203325" cy="5238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20" action="ppaction://hlinksldjump"/>
              </a:rPr>
              <a:t>D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5" name="Text Box 51"/>
          <p:cNvSpPr txBox="1">
            <a:spLocks noChangeArrowheads="1"/>
          </p:cNvSpPr>
          <p:nvPr/>
        </p:nvSpPr>
        <p:spPr bwMode="auto">
          <a:xfrm>
            <a:off x="2035175" y="4006850"/>
            <a:ext cx="1203325" cy="5238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21" action="ppaction://hlinksldjump"/>
              </a:rPr>
              <a:t>I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6" name="Text Box 56"/>
          <p:cNvSpPr txBox="1">
            <a:spLocks noChangeArrowheads="1"/>
          </p:cNvSpPr>
          <p:nvPr/>
        </p:nvSpPr>
        <p:spPr bwMode="auto">
          <a:xfrm>
            <a:off x="3317875" y="4006850"/>
            <a:ext cx="1203325" cy="5238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22" action="ppaction://hlinksldjump"/>
              </a:rPr>
              <a:t>N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7" name="Text Box 61"/>
          <p:cNvSpPr txBox="1">
            <a:spLocks noChangeArrowheads="1"/>
          </p:cNvSpPr>
          <p:nvPr/>
        </p:nvSpPr>
        <p:spPr bwMode="auto">
          <a:xfrm>
            <a:off x="4648200" y="4006850"/>
            <a:ext cx="1203325" cy="5238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23" action="ppaction://hlinksldjump"/>
              </a:rPr>
              <a:t>S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8" name="Text Box 66"/>
          <p:cNvSpPr txBox="1">
            <a:spLocks noChangeArrowheads="1"/>
          </p:cNvSpPr>
          <p:nvPr/>
        </p:nvSpPr>
        <p:spPr bwMode="auto">
          <a:xfrm>
            <a:off x="5943600" y="4006850"/>
            <a:ext cx="1203325" cy="5238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24" action="ppaction://hlinksldjump"/>
              </a:rPr>
              <a:t>X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89" name="Text Box 72"/>
          <p:cNvSpPr txBox="1">
            <a:spLocks noChangeArrowheads="1"/>
          </p:cNvSpPr>
          <p:nvPr/>
        </p:nvSpPr>
        <p:spPr bwMode="auto">
          <a:xfrm>
            <a:off x="7254875" y="4006850"/>
            <a:ext cx="1203325" cy="5232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25" action="ppaction://hlinksldjump"/>
              </a:rPr>
              <a:t>???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90" name="Text Box 46"/>
          <p:cNvSpPr txBox="1">
            <a:spLocks noChangeArrowheads="1"/>
          </p:cNvSpPr>
          <p:nvPr/>
        </p:nvSpPr>
        <p:spPr bwMode="auto">
          <a:xfrm>
            <a:off x="762000" y="4803775"/>
            <a:ext cx="1203325" cy="5238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26" action="ppaction://hlinksldjump"/>
              </a:rPr>
              <a:t>E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91" name="Text Box 52"/>
          <p:cNvSpPr txBox="1">
            <a:spLocks noChangeArrowheads="1"/>
          </p:cNvSpPr>
          <p:nvPr/>
        </p:nvSpPr>
        <p:spPr bwMode="auto">
          <a:xfrm>
            <a:off x="2035175" y="4800600"/>
            <a:ext cx="1203325" cy="5238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27" action="ppaction://hlinksldjump"/>
              </a:rPr>
              <a:t>J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92" name="Text Box 57"/>
          <p:cNvSpPr txBox="1">
            <a:spLocks noChangeArrowheads="1"/>
          </p:cNvSpPr>
          <p:nvPr/>
        </p:nvSpPr>
        <p:spPr bwMode="auto">
          <a:xfrm>
            <a:off x="3317875" y="4800600"/>
            <a:ext cx="1203325" cy="5238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28" action="ppaction://hlinksldjump"/>
              </a:rPr>
              <a:t>O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93" name="Text Box 62"/>
          <p:cNvSpPr txBox="1">
            <a:spLocks noChangeArrowheads="1"/>
          </p:cNvSpPr>
          <p:nvPr/>
        </p:nvSpPr>
        <p:spPr bwMode="auto">
          <a:xfrm>
            <a:off x="4648200" y="4800600"/>
            <a:ext cx="1203325" cy="5238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29" action="ppaction://hlinksldjump"/>
              </a:rPr>
              <a:t>T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94" name="Text Box 67"/>
          <p:cNvSpPr txBox="1">
            <a:spLocks noChangeArrowheads="1"/>
          </p:cNvSpPr>
          <p:nvPr/>
        </p:nvSpPr>
        <p:spPr bwMode="auto">
          <a:xfrm>
            <a:off x="5943600" y="4800600"/>
            <a:ext cx="1203325" cy="5238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30" action="ppaction://hlinksldjump"/>
              </a:rPr>
              <a:t>Y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11295" name="Text Box 73"/>
          <p:cNvSpPr txBox="1">
            <a:spLocks noChangeArrowheads="1"/>
          </p:cNvSpPr>
          <p:nvPr/>
        </p:nvSpPr>
        <p:spPr bwMode="auto">
          <a:xfrm>
            <a:off x="7254875" y="4800600"/>
            <a:ext cx="1203325" cy="5232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31" action="ppaction://hlinksldjump"/>
              </a:rPr>
              <a:t>????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6125" y="1026392"/>
            <a:ext cx="1166813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</p:spPr>
        <p:txBody>
          <a:bodyPr anchor="ctr" anchorCtr="0">
            <a:spAutoFit/>
          </a:bodyPr>
          <a:lstStyle/>
          <a:p>
            <a:pPr algn="ctr">
              <a:defRPr/>
            </a:pPr>
            <a:r>
              <a:rPr lang="en-US" sz="1200" b="1" kern="10" dirty="0">
                <a:solidFill>
                  <a:srgbClr val="FFC000"/>
                </a:solidFill>
                <a:latin typeface="Arial Black"/>
              </a:rPr>
              <a:t>Rule of Law A-E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006377" y="1026392"/>
            <a:ext cx="1165225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</p:spPr>
        <p:txBody>
          <a:bodyPr anchor="ctr" anchorCtr="0">
            <a:spAutoFit/>
          </a:bodyPr>
          <a:lstStyle/>
          <a:p>
            <a:pPr algn="ctr">
              <a:defRPr/>
            </a:pPr>
            <a:r>
              <a:rPr lang="en-US" sz="1200" b="1" kern="10" dirty="0">
                <a:solidFill>
                  <a:srgbClr val="FFC000"/>
                </a:solidFill>
                <a:latin typeface="Arial Black"/>
              </a:rPr>
              <a:t>Rule of Law F-J</a:t>
            </a:r>
            <a:endParaRPr lang="en-US" sz="1200" dirty="0">
              <a:solidFill>
                <a:srgbClr val="FFC00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315586" y="1015649"/>
            <a:ext cx="1166813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</p:spPr>
        <p:txBody>
          <a:bodyPr anchor="ctr" anchorCtr="0">
            <a:spAutoFit/>
          </a:bodyPr>
          <a:lstStyle/>
          <a:p>
            <a:pPr algn="ctr">
              <a:defRPr/>
            </a:pPr>
            <a:r>
              <a:rPr lang="en-US" sz="1200" b="1" kern="10" dirty="0">
                <a:solidFill>
                  <a:srgbClr val="FFC000"/>
                </a:solidFill>
                <a:latin typeface="Arial Black"/>
              </a:rPr>
              <a:t>Rule of Law K-O</a:t>
            </a:r>
            <a:endParaRPr lang="en-US" sz="1200" dirty="0">
              <a:solidFill>
                <a:srgbClr val="FFC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612758" y="1014653"/>
            <a:ext cx="1166813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</p:spPr>
        <p:txBody>
          <a:bodyPr anchor="ctr" anchorCtr="0">
            <a:spAutoFit/>
          </a:bodyPr>
          <a:lstStyle/>
          <a:p>
            <a:pPr algn="ctr">
              <a:defRPr/>
            </a:pPr>
            <a:r>
              <a:rPr lang="en-US" sz="1200" b="1" kern="10" dirty="0">
                <a:solidFill>
                  <a:srgbClr val="FFC000"/>
                </a:solidFill>
                <a:latin typeface="Arial Black"/>
              </a:rPr>
              <a:t>Rule of Law P-T</a:t>
            </a:r>
            <a:endParaRPr lang="en-US" sz="1200" dirty="0">
              <a:solidFill>
                <a:srgbClr val="FFC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924642" y="1014652"/>
            <a:ext cx="1166812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</p:spPr>
        <p:txBody>
          <a:bodyPr anchor="ctr" anchorCtr="0">
            <a:spAutoFit/>
          </a:bodyPr>
          <a:lstStyle/>
          <a:p>
            <a:pPr algn="ctr">
              <a:defRPr/>
            </a:pPr>
            <a:r>
              <a:rPr lang="en-US" sz="1200" b="1" kern="10" dirty="0">
                <a:solidFill>
                  <a:srgbClr val="FFC000"/>
                </a:solidFill>
                <a:latin typeface="Arial Black"/>
              </a:rPr>
              <a:t>Rule of Law U-Y</a:t>
            </a:r>
            <a:endParaRPr lang="en-US" sz="1200" dirty="0">
              <a:solidFill>
                <a:srgbClr val="FFC00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235917" y="1013656"/>
            <a:ext cx="1166812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</p:spPr>
        <p:txBody>
          <a:bodyPr anchor="ctr" anchorCtr="0">
            <a:spAutoFit/>
          </a:bodyPr>
          <a:lstStyle/>
          <a:p>
            <a:pPr algn="ctr">
              <a:defRPr/>
            </a:pPr>
            <a:r>
              <a:rPr lang="en-US" sz="1200" b="1" kern="10" dirty="0">
                <a:solidFill>
                  <a:srgbClr val="FFC000"/>
                </a:solidFill>
                <a:latin typeface="Arial Black"/>
              </a:rPr>
              <a:t>Rule of Law Z-????</a:t>
            </a:r>
            <a:endParaRPr lang="en-US" sz="1200" dirty="0">
              <a:solidFill>
                <a:srgbClr val="FFC000"/>
              </a:solidFill>
            </a:endParaRPr>
          </a:p>
        </p:txBody>
      </p:sp>
      <p:sp>
        <p:nvSpPr>
          <p:cNvPr id="11302" name="TextBox 1"/>
          <p:cNvSpPr txBox="1">
            <a:spLocks noChangeArrowheads="1"/>
          </p:cNvSpPr>
          <p:nvPr/>
        </p:nvSpPr>
        <p:spPr bwMode="auto">
          <a:xfrm>
            <a:off x="2588990" y="5649299"/>
            <a:ext cx="4783682" cy="707886"/>
          </a:xfrm>
          <a:prstGeom prst="rect">
            <a:avLst/>
          </a:prstGeom>
          <a:solidFill>
            <a:srgbClr val="00B0F0"/>
          </a:solidFill>
          <a:ln>
            <a:noFill/>
          </a:ln>
          <a:scene3d>
            <a:camera prst="orthographicFront"/>
            <a:lightRig rig="threePt" dir="t"/>
          </a:scene3d>
          <a:sp3d extrusionH="76200" contourW="12700" prstMaterial="dkEdge">
            <a:bevelT prst="relaxedInset"/>
            <a:extrusionClr>
              <a:srgbClr val="00B0F0"/>
            </a:extrusionClr>
            <a:contourClr>
              <a:srgbClr val="7030A0"/>
            </a:contourClr>
          </a:sp3d>
        </p:spPr>
        <p:txBody>
          <a:bodyPr wrap="none" anchor="ctr" anchorCtr="0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altLang="en-US" sz="4000" b="1" dirty="0">
                <a:solidFill>
                  <a:srgbClr val="FFC000"/>
                </a:solidFill>
                <a:latin typeface="Arial Narrow" pitchFamily="34" charset="0"/>
                <a:cs typeface="Arial" charset="0"/>
                <a:hlinkClick r:id="rId31" action="ppaction://hlinksldjump"/>
              </a:rPr>
              <a:t>The Ultimate Question!</a:t>
            </a:r>
            <a:endParaRPr lang="en-US" altLang="en-US" sz="4000" b="1" dirty="0">
              <a:solidFill>
                <a:srgbClr val="FFC000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39" name="Text Box 42"/>
          <p:cNvSpPr txBox="1">
            <a:spLocks noChangeArrowheads="1"/>
          </p:cNvSpPr>
          <p:nvPr/>
        </p:nvSpPr>
        <p:spPr bwMode="auto">
          <a:xfrm>
            <a:off x="2035175" y="1600200"/>
            <a:ext cx="1203325" cy="5238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32" action="ppaction://hlinksldjump"/>
              </a:rPr>
              <a:t>F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44" y="5640387"/>
            <a:ext cx="936533" cy="915987"/>
          </a:xfrm>
          <a:prstGeom prst="rect">
            <a:avLst/>
          </a:prstGeom>
        </p:spPr>
      </p:pic>
      <p:sp>
        <p:nvSpPr>
          <p:cNvPr id="41" name="Text Box 42"/>
          <p:cNvSpPr txBox="1">
            <a:spLocks noChangeArrowheads="1"/>
          </p:cNvSpPr>
          <p:nvPr/>
        </p:nvSpPr>
        <p:spPr bwMode="auto">
          <a:xfrm>
            <a:off x="762000" y="1609070"/>
            <a:ext cx="1203325" cy="5238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3" action="ppaction://hlinksldjump"/>
              </a:rPr>
              <a:t>A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42" name="Text Box 53"/>
          <p:cNvSpPr txBox="1">
            <a:spLocks noChangeArrowheads="1"/>
          </p:cNvSpPr>
          <p:nvPr/>
        </p:nvSpPr>
        <p:spPr bwMode="auto">
          <a:xfrm>
            <a:off x="3316288" y="1609070"/>
            <a:ext cx="1203325" cy="5238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4" action="ppaction://hlinksldjump"/>
              </a:rPr>
              <a:t>K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43" name="Text Box 58"/>
          <p:cNvSpPr txBox="1">
            <a:spLocks noChangeArrowheads="1"/>
          </p:cNvSpPr>
          <p:nvPr/>
        </p:nvSpPr>
        <p:spPr bwMode="auto">
          <a:xfrm>
            <a:off x="4648200" y="1609070"/>
            <a:ext cx="1203325" cy="5238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5" action="ppaction://hlinksldjump"/>
              </a:rPr>
              <a:t>P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44" name="Text Box 63"/>
          <p:cNvSpPr txBox="1">
            <a:spLocks noChangeArrowheads="1"/>
          </p:cNvSpPr>
          <p:nvPr/>
        </p:nvSpPr>
        <p:spPr bwMode="auto">
          <a:xfrm>
            <a:off x="5943600" y="1609070"/>
            <a:ext cx="1203325" cy="5238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6" action="ppaction://hlinksldjump"/>
              </a:rPr>
              <a:t>U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45" name="Text Box 69"/>
          <p:cNvSpPr txBox="1">
            <a:spLocks noChangeArrowheads="1"/>
          </p:cNvSpPr>
          <p:nvPr/>
        </p:nvSpPr>
        <p:spPr bwMode="auto">
          <a:xfrm>
            <a:off x="7254875" y="1609070"/>
            <a:ext cx="1203325" cy="5238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7" action="ppaction://hlinksldjump"/>
              </a:rPr>
              <a:t>Z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46" name="Text Box 70"/>
          <p:cNvSpPr txBox="1">
            <a:spLocks noChangeArrowheads="1"/>
          </p:cNvSpPr>
          <p:nvPr/>
        </p:nvSpPr>
        <p:spPr bwMode="auto">
          <a:xfrm>
            <a:off x="7254875" y="2447270"/>
            <a:ext cx="1203325" cy="5238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13" action="ppaction://hlinksldjump"/>
              </a:rPr>
              <a:t>?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47" name="Text Box 71"/>
          <p:cNvSpPr txBox="1">
            <a:spLocks noChangeArrowheads="1"/>
          </p:cNvSpPr>
          <p:nvPr/>
        </p:nvSpPr>
        <p:spPr bwMode="auto">
          <a:xfrm>
            <a:off x="7254875" y="3212445"/>
            <a:ext cx="1203325" cy="5232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19" action="ppaction://hlinksldjump"/>
              </a:rPr>
              <a:t>??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48" name="Text Box 66"/>
          <p:cNvSpPr txBox="1">
            <a:spLocks noChangeArrowheads="1"/>
          </p:cNvSpPr>
          <p:nvPr/>
        </p:nvSpPr>
        <p:spPr bwMode="auto">
          <a:xfrm>
            <a:off x="5943600" y="4006195"/>
            <a:ext cx="1203325" cy="5238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24" action="ppaction://hlinksldjump"/>
              </a:rPr>
              <a:t>X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54" name="Text Box 72"/>
          <p:cNvSpPr txBox="1">
            <a:spLocks noChangeArrowheads="1"/>
          </p:cNvSpPr>
          <p:nvPr/>
        </p:nvSpPr>
        <p:spPr bwMode="auto">
          <a:xfrm>
            <a:off x="7254875" y="4006195"/>
            <a:ext cx="1203325" cy="5232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25" action="ppaction://hlinksldjump"/>
              </a:rPr>
              <a:t>???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55" name="Text Box 67"/>
          <p:cNvSpPr txBox="1">
            <a:spLocks noChangeArrowheads="1"/>
          </p:cNvSpPr>
          <p:nvPr/>
        </p:nvSpPr>
        <p:spPr bwMode="auto">
          <a:xfrm>
            <a:off x="5943600" y="4799945"/>
            <a:ext cx="1203325" cy="5238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30" action="ppaction://hlinksldjump"/>
              </a:rPr>
              <a:t>Y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56" name="Text Box 73"/>
          <p:cNvSpPr txBox="1">
            <a:spLocks noChangeArrowheads="1"/>
          </p:cNvSpPr>
          <p:nvPr/>
        </p:nvSpPr>
        <p:spPr bwMode="auto">
          <a:xfrm>
            <a:off x="7254875" y="4799945"/>
            <a:ext cx="1203325" cy="52322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31" action="ppaction://hlinksldjump"/>
              </a:rPr>
              <a:t>????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57" name="Text Box 42"/>
          <p:cNvSpPr txBox="1">
            <a:spLocks noChangeArrowheads="1"/>
          </p:cNvSpPr>
          <p:nvPr/>
        </p:nvSpPr>
        <p:spPr bwMode="auto">
          <a:xfrm>
            <a:off x="2035175" y="1599545"/>
            <a:ext cx="1203325" cy="5238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32" action="ppaction://hlinksldjump"/>
              </a:rPr>
              <a:t>F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58" name="Text Box 54"/>
          <p:cNvSpPr txBox="1">
            <a:spLocks noChangeArrowheads="1"/>
          </p:cNvSpPr>
          <p:nvPr/>
        </p:nvSpPr>
        <p:spPr bwMode="auto">
          <a:xfrm>
            <a:off x="3280661" y="2447925"/>
            <a:ext cx="1203325" cy="5238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10" action="ppaction://hlinksldjump"/>
              </a:rPr>
              <a:t>L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59" name="Text Box 59"/>
          <p:cNvSpPr txBox="1">
            <a:spLocks noChangeArrowheads="1"/>
          </p:cNvSpPr>
          <p:nvPr/>
        </p:nvSpPr>
        <p:spPr bwMode="auto">
          <a:xfrm>
            <a:off x="4610986" y="2447925"/>
            <a:ext cx="1203325" cy="5238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11" action="ppaction://hlinksldjump"/>
              </a:rPr>
              <a:t>Q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60" name="Text Box 64"/>
          <p:cNvSpPr txBox="1">
            <a:spLocks noChangeArrowheads="1"/>
          </p:cNvSpPr>
          <p:nvPr/>
        </p:nvSpPr>
        <p:spPr bwMode="auto">
          <a:xfrm>
            <a:off x="5906386" y="2447925"/>
            <a:ext cx="1203325" cy="52322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12" action="ppaction://hlinksldjump"/>
              </a:rPr>
              <a:t>V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61" name="Text Box 65"/>
          <p:cNvSpPr txBox="1">
            <a:spLocks noChangeArrowheads="1"/>
          </p:cNvSpPr>
          <p:nvPr/>
        </p:nvSpPr>
        <p:spPr bwMode="auto">
          <a:xfrm>
            <a:off x="5906386" y="3213100"/>
            <a:ext cx="1203325" cy="5238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18" action="ppaction://hlinksldjump"/>
              </a:rPr>
              <a:t>W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62" name="Text Box 42"/>
          <p:cNvSpPr txBox="1">
            <a:spLocks noChangeArrowheads="1"/>
          </p:cNvSpPr>
          <p:nvPr/>
        </p:nvSpPr>
        <p:spPr bwMode="auto">
          <a:xfrm>
            <a:off x="724786" y="1609070"/>
            <a:ext cx="1203325" cy="5238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3" action="ppaction://hlinksldjump"/>
              </a:rPr>
              <a:t>A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63" name="Text Box 53"/>
          <p:cNvSpPr txBox="1">
            <a:spLocks noChangeArrowheads="1"/>
          </p:cNvSpPr>
          <p:nvPr/>
        </p:nvSpPr>
        <p:spPr bwMode="auto">
          <a:xfrm>
            <a:off x="3279074" y="1609070"/>
            <a:ext cx="1203325" cy="5238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4" action="ppaction://hlinksldjump"/>
              </a:rPr>
              <a:t>K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64" name="Text Box 58"/>
          <p:cNvSpPr txBox="1">
            <a:spLocks noChangeArrowheads="1"/>
          </p:cNvSpPr>
          <p:nvPr/>
        </p:nvSpPr>
        <p:spPr bwMode="auto">
          <a:xfrm>
            <a:off x="4610986" y="1609070"/>
            <a:ext cx="1203325" cy="5238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5" action="ppaction://hlinksldjump"/>
              </a:rPr>
              <a:t>P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65" name="Text Box 63"/>
          <p:cNvSpPr txBox="1">
            <a:spLocks noChangeArrowheads="1"/>
          </p:cNvSpPr>
          <p:nvPr/>
        </p:nvSpPr>
        <p:spPr bwMode="auto">
          <a:xfrm>
            <a:off x="5906386" y="1609070"/>
            <a:ext cx="1203325" cy="5238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6" action="ppaction://hlinksldjump"/>
              </a:rPr>
              <a:t>U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66" name="Text Box 69"/>
          <p:cNvSpPr txBox="1">
            <a:spLocks noChangeArrowheads="1"/>
          </p:cNvSpPr>
          <p:nvPr/>
        </p:nvSpPr>
        <p:spPr bwMode="auto">
          <a:xfrm>
            <a:off x="7217661" y="1609070"/>
            <a:ext cx="1203325" cy="5238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7" action="ppaction://hlinksldjump"/>
              </a:rPr>
              <a:t>Z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67" name="Text Box 70"/>
          <p:cNvSpPr txBox="1">
            <a:spLocks noChangeArrowheads="1"/>
          </p:cNvSpPr>
          <p:nvPr/>
        </p:nvSpPr>
        <p:spPr bwMode="auto">
          <a:xfrm>
            <a:off x="7217661" y="2447270"/>
            <a:ext cx="1203325" cy="5238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13" action="ppaction://hlinksldjump"/>
              </a:rPr>
              <a:t>?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68" name="Text Box 71"/>
          <p:cNvSpPr txBox="1">
            <a:spLocks noChangeArrowheads="1"/>
          </p:cNvSpPr>
          <p:nvPr/>
        </p:nvSpPr>
        <p:spPr bwMode="auto">
          <a:xfrm>
            <a:off x="7217661" y="3212445"/>
            <a:ext cx="1203325" cy="52322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19" action="ppaction://hlinksldjump"/>
              </a:rPr>
              <a:t>??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69" name="Text Box 66"/>
          <p:cNvSpPr txBox="1">
            <a:spLocks noChangeArrowheads="1"/>
          </p:cNvSpPr>
          <p:nvPr/>
        </p:nvSpPr>
        <p:spPr bwMode="auto">
          <a:xfrm>
            <a:off x="5906386" y="4006195"/>
            <a:ext cx="1203325" cy="5238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24" action="ppaction://hlinksldjump"/>
              </a:rPr>
              <a:t>X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70" name="Text Box 72"/>
          <p:cNvSpPr txBox="1">
            <a:spLocks noChangeArrowheads="1"/>
          </p:cNvSpPr>
          <p:nvPr/>
        </p:nvSpPr>
        <p:spPr bwMode="auto">
          <a:xfrm>
            <a:off x="7217661" y="4006195"/>
            <a:ext cx="1203325" cy="52322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25" action="ppaction://hlinksldjump"/>
              </a:rPr>
              <a:t>???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71" name="Text Box 67"/>
          <p:cNvSpPr txBox="1">
            <a:spLocks noChangeArrowheads="1"/>
          </p:cNvSpPr>
          <p:nvPr/>
        </p:nvSpPr>
        <p:spPr bwMode="auto">
          <a:xfrm>
            <a:off x="5906386" y="4799945"/>
            <a:ext cx="1203325" cy="5238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30" action="ppaction://hlinksldjump"/>
              </a:rPr>
              <a:t>Y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72" name="Text Box 73"/>
          <p:cNvSpPr txBox="1">
            <a:spLocks noChangeArrowheads="1"/>
          </p:cNvSpPr>
          <p:nvPr/>
        </p:nvSpPr>
        <p:spPr bwMode="auto">
          <a:xfrm>
            <a:off x="7217661" y="4799945"/>
            <a:ext cx="1203325" cy="523220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34" action="ppaction://hlinksldjump"/>
              </a:rPr>
              <a:t>????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  <p:sp>
        <p:nvSpPr>
          <p:cNvPr id="73" name="Text Box 42"/>
          <p:cNvSpPr txBox="1">
            <a:spLocks noChangeArrowheads="1"/>
          </p:cNvSpPr>
          <p:nvPr/>
        </p:nvSpPr>
        <p:spPr bwMode="auto">
          <a:xfrm>
            <a:off x="1997961" y="1599545"/>
            <a:ext cx="1203325" cy="523875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76200" contourW="12700" prstMaterial="metal">
            <a:bevelT prst="relaxedInset"/>
            <a:extrusionClr>
              <a:srgbClr val="FF0000"/>
            </a:extrusionClr>
            <a:contourClr>
              <a:srgbClr val="002060"/>
            </a:contourClr>
          </a:sp3d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0000"/>
                </a:solidFill>
                <a:latin typeface="Impact" pitchFamily="34" charset="0"/>
                <a:hlinkClick r:id="rId32" action="ppaction://hlinksldjump"/>
              </a:rPr>
              <a:t>F</a:t>
            </a:r>
            <a:endParaRPr lang="en-US" altLang="en-US" sz="2800" b="1" dirty="0">
              <a:solidFill>
                <a:srgbClr val="000000"/>
              </a:solidFill>
              <a:latin typeface="Impact" pitchFamily="34" charset="0"/>
            </a:endParaRPr>
          </a:p>
        </p:txBody>
      </p:sp>
    </p:spTree>
  </p:cSld>
  <p:clrMapOvr>
    <a:masterClrMapping/>
  </p:clrMapOvr>
  <p:transition spd="slow">
    <p:zoom dir="in"/>
  </p:transition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1_Default Design">
  <a:themeElements>
    <a:clrScheme name="Jeopardy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DB01"/>
      </a:hlink>
      <a:folHlink>
        <a:srgbClr val="3366FF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anchor="ctr" anchorCtr="0">
        <a:spAutoFit/>
      </a:bodyPr>
      <a:lstStyle>
        <a:defPPr algn="ctr">
          <a:spcBef>
            <a:spcPct val="0"/>
          </a:spcBef>
          <a:buFontTx/>
          <a:buNone/>
          <a:defRPr sz="6000" dirty="0">
            <a:solidFill>
              <a:schemeClr val="bg1"/>
            </a:solidFill>
            <a:latin typeface="Arial Black" pitchFamily="34" charset="0"/>
            <a:cs typeface="Arial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CC"/>
        </a:hlink>
        <a:folHlink>
          <a:srgbClr val="00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Jeopardy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DB01"/>
      </a:hlink>
      <a:folHlink>
        <a:srgbClr val="3366FF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anchor="ctr" anchorCtr="0">
        <a:spAutoFit/>
      </a:bodyPr>
      <a:lstStyle>
        <a:defPPr algn="ctr">
          <a:spcBef>
            <a:spcPct val="0"/>
          </a:spcBef>
          <a:buFontTx/>
          <a:buNone/>
          <a:defRPr sz="6000" dirty="0">
            <a:solidFill>
              <a:schemeClr val="bg1"/>
            </a:solidFill>
            <a:latin typeface="Arial Black" pitchFamily="34" charset="0"/>
            <a:cs typeface="Arial" charset="0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0000CC"/>
        </a:hlink>
        <a:folHlink>
          <a:srgbClr val="00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Flow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1232</TotalTime>
  <Words>736</Words>
  <Application>Microsoft Office PowerPoint</Application>
  <PresentationFormat>On-screen Show (4:3)</PresentationFormat>
  <Paragraphs>215</Paragraphs>
  <Slides>72</Slides>
  <Notes>72</Notes>
  <HiddenSlides>0</HiddenSlides>
  <MMClips>31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72</vt:i4>
      </vt:variant>
    </vt:vector>
  </HeadingPairs>
  <TitlesOfParts>
    <vt:vector size="85" baseType="lpstr">
      <vt:lpstr>Arial</vt:lpstr>
      <vt:lpstr>Arial Black</vt:lpstr>
      <vt:lpstr>Arial Narrow</vt:lpstr>
      <vt:lpstr>Calibri</vt:lpstr>
      <vt:lpstr>Charlemagne Std</vt:lpstr>
      <vt:lpstr>Constantia</vt:lpstr>
      <vt:lpstr>Impact</vt:lpstr>
      <vt:lpstr>Tahoma</vt:lpstr>
      <vt:lpstr>Times New Roman</vt:lpstr>
      <vt:lpstr>Wingdings 2</vt:lpstr>
      <vt:lpstr>1_Default Design</vt:lpstr>
      <vt:lpstr>2_Default Design</vt:lpstr>
      <vt:lpstr>Flow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Youthdownloads.com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Jeopardy Powerpoint Template</dc:title>
  <dc:subject>Jeopardy Powerpoint Game</dc:subject>
  <dc:creator>Reid Powell</dc:creator>
  <cp:keywords>Jeopardy</cp:keywords>
  <cp:lastModifiedBy>John Koehler</cp:lastModifiedBy>
  <cp:revision>148</cp:revision>
  <dcterms:created xsi:type="dcterms:W3CDTF">1999-10-07T17:16:48Z</dcterms:created>
  <dcterms:modified xsi:type="dcterms:W3CDTF">2020-05-12T01:14:19Z</dcterms:modified>
  <cp:category>Game Shows</cp:category>
</cp:coreProperties>
</file>