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86" r:id="rId2"/>
    <p:sldId id="333" r:id="rId3"/>
    <p:sldId id="336" r:id="rId4"/>
    <p:sldId id="335" r:id="rId5"/>
    <p:sldId id="347" r:id="rId6"/>
    <p:sldId id="340" r:id="rId7"/>
    <p:sldId id="346" r:id="rId8"/>
    <p:sldId id="345" r:id="rId9"/>
    <p:sldId id="283" r:id="rId10"/>
  </p:sldIdLst>
  <p:sldSz cx="9144000" cy="6858000" type="screen4x3"/>
  <p:notesSz cx="7102475" cy="9388475"/>
  <p:defaultTextStyle>
    <a:defPPr>
      <a:defRPr lang="en-US"/>
    </a:defPPr>
    <a:lvl1pPr algn="l" rtl="0" eaLnBrk="0" fontAlgn="base" hangingPunct="0">
      <a:spcBef>
        <a:spcPct val="0"/>
      </a:spcBef>
      <a:spcAft>
        <a:spcPct val="0"/>
      </a:spcAft>
      <a:defRPr kern="1200">
        <a:solidFill>
          <a:schemeClr val="tx1"/>
        </a:solidFill>
        <a:latin typeface="Charlemagne Std" pitchFamily="82"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harlemagne Std" pitchFamily="82"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harlemagne Std" pitchFamily="82"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harlemagne Std" pitchFamily="82"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harlemagne Std" pitchFamily="82"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harlemagne Std" pitchFamily="82"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harlemagne Std" pitchFamily="82"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harlemagne Std" pitchFamily="82"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harlemagne Std" pitchFamily="82"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CC3300"/>
    <a:srgbClr val="E2E2E2"/>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395" autoAdjust="0"/>
  </p:normalViewPr>
  <p:slideViewPr>
    <p:cSldViewPr>
      <p:cViewPr varScale="1">
        <p:scale>
          <a:sx n="86" d="100"/>
          <a:sy n="86" d="100"/>
        </p:scale>
        <p:origin x="152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078163" cy="46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485" tIns="47242" rIns="94485" bIns="47242" numCol="1" anchor="t" anchorCtr="0" compatLnSpc="1">
            <a:prstTxWarp prst="textNoShape">
              <a:avLst/>
            </a:prstTxWarp>
          </a:bodyPr>
          <a:lstStyle>
            <a:lvl1pPr eaLnBrk="1" hangingPunct="1">
              <a:defRPr sz="1200">
                <a:latin typeface="Arial" charset="0"/>
                <a:ea typeface="+mn-ea"/>
                <a:cs typeface="Arial" charset="0"/>
              </a:defRPr>
            </a:lvl1pPr>
          </a:lstStyle>
          <a:p>
            <a:pPr>
              <a:defRPr/>
            </a:pPr>
            <a:endParaRPr lang="en-US" dirty="0"/>
          </a:p>
        </p:txBody>
      </p:sp>
      <p:sp>
        <p:nvSpPr>
          <p:cNvPr id="48131" name="Rectangle 3"/>
          <p:cNvSpPr>
            <a:spLocks noGrp="1" noChangeArrowheads="1"/>
          </p:cNvSpPr>
          <p:nvPr>
            <p:ph type="dt" sz="quarter" idx="1"/>
          </p:nvPr>
        </p:nvSpPr>
        <p:spPr bwMode="auto">
          <a:xfrm>
            <a:off x="4022725" y="0"/>
            <a:ext cx="3078163" cy="46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485" tIns="47242" rIns="94485" bIns="47242" numCol="1" anchor="t" anchorCtr="0" compatLnSpc="1">
            <a:prstTxWarp prst="textNoShape">
              <a:avLst/>
            </a:prstTxWarp>
          </a:bodyPr>
          <a:lstStyle>
            <a:lvl1pPr algn="r" eaLnBrk="1" hangingPunct="1">
              <a:defRPr sz="1200">
                <a:latin typeface="Arial" charset="0"/>
                <a:ea typeface="+mn-ea"/>
                <a:cs typeface="Arial" charset="0"/>
              </a:defRPr>
            </a:lvl1pPr>
          </a:lstStyle>
          <a:p>
            <a:pPr>
              <a:defRPr/>
            </a:pPr>
            <a:endParaRPr lang="en-US" dirty="0"/>
          </a:p>
        </p:txBody>
      </p:sp>
      <p:sp>
        <p:nvSpPr>
          <p:cNvPr id="48132" name="Rectangle 4"/>
          <p:cNvSpPr>
            <a:spLocks noGrp="1" noChangeArrowheads="1"/>
          </p:cNvSpPr>
          <p:nvPr>
            <p:ph type="ftr" sz="quarter" idx="2"/>
          </p:nvPr>
        </p:nvSpPr>
        <p:spPr bwMode="auto">
          <a:xfrm>
            <a:off x="0" y="8916988"/>
            <a:ext cx="3078163" cy="46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485" tIns="47242" rIns="94485" bIns="47242" numCol="1" anchor="b" anchorCtr="0" compatLnSpc="1">
            <a:prstTxWarp prst="textNoShape">
              <a:avLst/>
            </a:prstTxWarp>
          </a:bodyPr>
          <a:lstStyle>
            <a:lvl1pPr eaLnBrk="1" hangingPunct="1">
              <a:defRPr sz="1200">
                <a:latin typeface="Arial" charset="0"/>
                <a:ea typeface="+mn-ea"/>
                <a:cs typeface="Arial" charset="0"/>
              </a:defRPr>
            </a:lvl1pPr>
          </a:lstStyle>
          <a:p>
            <a:pPr>
              <a:defRPr/>
            </a:pPr>
            <a:endParaRPr lang="en-US" dirty="0"/>
          </a:p>
        </p:txBody>
      </p:sp>
      <p:sp>
        <p:nvSpPr>
          <p:cNvPr id="48133" name="Rectangle 5"/>
          <p:cNvSpPr>
            <a:spLocks noGrp="1" noChangeArrowheads="1"/>
          </p:cNvSpPr>
          <p:nvPr>
            <p:ph type="sldNum" sz="quarter" idx="3"/>
          </p:nvPr>
        </p:nvSpPr>
        <p:spPr bwMode="auto">
          <a:xfrm>
            <a:off x="4022725" y="8916988"/>
            <a:ext cx="3078163" cy="46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485" tIns="47242" rIns="94485" bIns="47242"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C9A33F0E-5C41-407A-A99E-381614AAA1FD}" type="slidenum">
              <a:rPr lang="en-US" altLang="en-US"/>
              <a:pPr>
                <a:defRPr/>
              </a:pPr>
              <a:t>‹#›</a:t>
            </a:fld>
            <a:endParaRPr lang="en-US" altLang="en-US" dirty="0"/>
          </a:p>
        </p:txBody>
      </p:sp>
    </p:spTree>
    <p:extLst>
      <p:ext uri="{BB962C8B-B14F-4D97-AF65-F5344CB8AC3E}">
        <p14:creationId xmlns:p14="http://schemas.microsoft.com/office/powerpoint/2010/main" val="3752743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4485" tIns="47242" rIns="94485" bIns="47242" rtlCol="0"/>
          <a:lstStyle>
            <a:lvl1pPr algn="l" eaLnBrk="1" hangingPunct="1">
              <a:defRPr sz="1200">
                <a:latin typeface="Charlemagne Std" pitchFamily="82" charset="0"/>
                <a:ea typeface="+mn-ea"/>
                <a:cs typeface="Arial" charset="0"/>
              </a:defRPr>
            </a:lvl1pPr>
          </a:lstStyle>
          <a:p>
            <a:pPr>
              <a:defRPr/>
            </a:pPr>
            <a:endParaRPr lang="en-US" dirty="0"/>
          </a:p>
        </p:txBody>
      </p:sp>
      <p:sp>
        <p:nvSpPr>
          <p:cNvPr id="3" name="Date Placeholder 2"/>
          <p:cNvSpPr>
            <a:spLocks noGrp="1"/>
          </p:cNvSpPr>
          <p:nvPr>
            <p:ph type="dt" idx="1"/>
          </p:nvPr>
        </p:nvSpPr>
        <p:spPr>
          <a:xfrm>
            <a:off x="4022725" y="0"/>
            <a:ext cx="3078163" cy="469900"/>
          </a:xfrm>
          <a:prstGeom prst="rect">
            <a:avLst/>
          </a:prstGeom>
        </p:spPr>
        <p:txBody>
          <a:bodyPr vert="horz" wrap="square" lIns="94485" tIns="47242" rIns="94485" bIns="47242" numCol="1" anchor="t" anchorCtr="0" compatLnSpc="1">
            <a:prstTxWarp prst="textNoShape">
              <a:avLst/>
            </a:prstTxWarp>
          </a:bodyPr>
          <a:lstStyle>
            <a:lvl1pPr algn="r" eaLnBrk="1" hangingPunct="1">
              <a:defRPr sz="1200"/>
            </a:lvl1pPr>
          </a:lstStyle>
          <a:p>
            <a:pPr>
              <a:defRPr/>
            </a:pPr>
            <a:fld id="{C8ECE5AB-2179-4462-8E10-D7EB77B8F844}" type="datetimeFigureOut">
              <a:rPr lang="en-US" altLang="en-US"/>
              <a:pPr>
                <a:defRPr/>
              </a:pPr>
              <a:t>5/11/2020</a:t>
            </a:fld>
            <a:endParaRPr lang="en-US" alt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485" tIns="47242" rIns="94485" bIns="47242" rtlCol="0" anchor="ctr"/>
          <a:lstStyle/>
          <a:p>
            <a:pPr lvl="0"/>
            <a:endParaRPr lang="en-US" noProof="0" dirty="0"/>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4485" tIns="47242" rIns="94485" bIns="4724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6988"/>
            <a:ext cx="3078163" cy="469900"/>
          </a:xfrm>
          <a:prstGeom prst="rect">
            <a:avLst/>
          </a:prstGeom>
        </p:spPr>
        <p:txBody>
          <a:bodyPr vert="horz" lIns="94485" tIns="47242" rIns="94485" bIns="47242" rtlCol="0" anchor="b"/>
          <a:lstStyle>
            <a:lvl1pPr algn="l" eaLnBrk="1" hangingPunct="1">
              <a:defRPr sz="1200">
                <a:latin typeface="Charlemagne Std" pitchFamily="82" charset="0"/>
                <a:ea typeface="+mn-ea"/>
                <a:cs typeface="Arial" charset="0"/>
              </a:defRPr>
            </a:lvl1pPr>
          </a:lstStyle>
          <a:p>
            <a:pPr>
              <a:defRPr/>
            </a:pPr>
            <a:endParaRPr lang="en-US" dirty="0"/>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wrap="square" lIns="94485" tIns="47242" rIns="94485" bIns="47242" numCol="1" anchor="b" anchorCtr="0" compatLnSpc="1">
            <a:prstTxWarp prst="textNoShape">
              <a:avLst/>
            </a:prstTxWarp>
          </a:bodyPr>
          <a:lstStyle>
            <a:lvl1pPr algn="r" eaLnBrk="1" hangingPunct="1">
              <a:defRPr sz="1200"/>
            </a:lvl1pPr>
          </a:lstStyle>
          <a:p>
            <a:pPr>
              <a:defRPr/>
            </a:pPr>
            <a:fld id="{6C052874-4EBA-4EF6-A473-428D86A065A3}" type="slidenum">
              <a:rPr lang="en-US" altLang="en-US"/>
              <a:pPr>
                <a:defRPr/>
              </a:pPr>
              <a:t>‹#›</a:t>
            </a:fld>
            <a:endParaRPr lang="en-US" altLang="en-US" dirty="0"/>
          </a:p>
        </p:txBody>
      </p:sp>
    </p:spTree>
    <p:extLst>
      <p:ext uri="{BB962C8B-B14F-4D97-AF65-F5344CB8AC3E}">
        <p14:creationId xmlns:p14="http://schemas.microsoft.com/office/powerpoint/2010/main" val="22511044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harlemagne Std" pitchFamily="82" charset="0"/>
                <a:ea typeface="ＭＳ Ｐゴシック" panose="020B0600070205080204" pitchFamily="34" charset="-128"/>
              </a:defRPr>
            </a:lvl1pPr>
            <a:lvl2pPr marL="766763" indent="-293688">
              <a:defRPr>
                <a:solidFill>
                  <a:schemeClr val="tx1"/>
                </a:solidFill>
                <a:latin typeface="Charlemagne Std" pitchFamily="82" charset="0"/>
                <a:ea typeface="ＭＳ Ｐゴシック" panose="020B0600070205080204" pitchFamily="34" charset="-128"/>
              </a:defRPr>
            </a:lvl2pPr>
            <a:lvl3pPr marL="1179513" indent="-234950">
              <a:defRPr>
                <a:solidFill>
                  <a:schemeClr val="tx1"/>
                </a:solidFill>
                <a:latin typeface="Charlemagne Std" pitchFamily="82" charset="0"/>
                <a:ea typeface="ＭＳ Ｐゴシック" panose="020B0600070205080204" pitchFamily="34" charset="-128"/>
              </a:defRPr>
            </a:lvl3pPr>
            <a:lvl4pPr marL="1652588" indent="-234950">
              <a:defRPr>
                <a:solidFill>
                  <a:schemeClr val="tx1"/>
                </a:solidFill>
                <a:latin typeface="Charlemagne Std" pitchFamily="82" charset="0"/>
                <a:ea typeface="ＭＳ Ｐゴシック" panose="020B0600070205080204" pitchFamily="34" charset="-128"/>
              </a:defRPr>
            </a:lvl4pPr>
            <a:lvl5pPr marL="2125663" indent="-234950">
              <a:defRPr>
                <a:solidFill>
                  <a:schemeClr val="tx1"/>
                </a:solidFill>
                <a:latin typeface="Charlemagne Std" pitchFamily="82" charset="0"/>
                <a:ea typeface="ＭＳ Ｐゴシック" panose="020B0600070205080204" pitchFamily="34" charset="-128"/>
              </a:defRPr>
            </a:lvl5pPr>
            <a:lvl6pPr marL="2582863" indent="-234950" eaLnBrk="0" fontAlgn="base" hangingPunct="0">
              <a:spcBef>
                <a:spcPct val="0"/>
              </a:spcBef>
              <a:spcAft>
                <a:spcPct val="0"/>
              </a:spcAft>
              <a:defRPr>
                <a:solidFill>
                  <a:schemeClr val="tx1"/>
                </a:solidFill>
                <a:latin typeface="Charlemagne Std" pitchFamily="82" charset="0"/>
                <a:ea typeface="ＭＳ Ｐゴシック" panose="020B0600070205080204" pitchFamily="34" charset="-128"/>
              </a:defRPr>
            </a:lvl6pPr>
            <a:lvl7pPr marL="3040063" indent="-234950" eaLnBrk="0" fontAlgn="base" hangingPunct="0">
              <a:spcBef>
                <a:spcPct val="0"/>
              </a:spcBef>
              <a:spcAft>
                <a:spcPct val="0"/>
              </a:spcAft>
              <a:defRPr>
                <a:solidFill>
                  <a:schemeClr val="tx1"/>
                </a:solidFill>
                <a:latin typeface="Charlemagne Std" pitchFamily="82" charset="0"/>
                <a:ea typeface="ＭＳ Ｐゴシック" panose="020B0600070205080204" pitchFamily="34" charset="-128"/>
              </a:defRPr>
            </a:lvl7pPr>
            <a:lvl8pPr marL="3497263" indent="-234950" eaLnBrk="0" fontAlgn="base" hangingPunct="0">
              <a:spcBef>
                <a:spcPct val="0"/>
              </a:spcBef>
              <a:spcAft>
                <a:spcPct val="0"/>
              </a:spcAft>
              <a:defRPr>
                <a:solidFill>
                  <a:schemeClr val="tx1"/>
                </a:solidFill>
                <a:latin typeface="Charlemagne Std" pitchFamily="82" charset="0"/>
                <a:ea typeface="ＭＳ Ｐゴシック" panose="020B0600070205080204" pitchFamily="34" charset="-128"/>
              </a:defRPr>
            </a:lvl8pPr>
            <a:lvl9pPr marL="3954463" indent="-234950" eaLnBrk="0" fontAlgn="base" hangingPunct="0">
              <a:spcBef>
                <a:spcPct val="0"/>
              </a:spcBef>
              <a:spcAft>
                <a:spcPct val="0"/>
              </a:spcAft>
              <a:defRPr>
                <a:solidFill>
                  <a:schemeClr val="tx1"/>
                </a:solidFill>
                <a:latin typeface="Charlemagne Std" pitchFamily="82" charset="0"/>
                <a:ea typeface="ＭＳ Ｐゴシック" panose="020B0600070205080204" pitchFamily="34" charset="-128"/>
              </a:defRPr>
            </a:lvl9pPr>
          </a:lstStyle>
          <a:p>
            <a:fld id="{ED5F74F7-DA48-4C4C-A0ED-43828AD18716}" type="slidenum">
              <a:rPr lang="en-US" altLang="en-US" smtClean="0"/>
              <a:pPr/>
              <a:t>1</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The landing of the “Pilgrims” at Plymouth in 1620 provided us with a blueprint of for creating a “civil body politic” that promoted mutual cooperation through the concept of a covenant or contract</a:t>
            </a:r>
            <a:r>
              <a:rPr lang="en-US" baseline="0" dirty="0"/>
              <a:t> – a tool fully realized in 1787 with the creation of the American Constitution. But the “just and equal laws” mentioned in the “</a:t>
            </a:r>
            <a:r>
              <a:rPr lang="en-US" i="1" baseline="0" dirty="0"/>
              <a:t>Mayflower</a:t>
            </a:r>
            <a:r>
              <a:rPr lang="en-US" baseline="0" dirty="0"/>
              <a:t> Compact” and affirmed in subsequent documents such as the Declaration of Independence, the Constitution and Bill of Rights have frequently fallen short of the ideal. </a:t>
            </a:r>
          </a:p>
          <a:p>
            <a:pPr marL="228600" indent="-228600">
              <a:buAutoNum type="arabicPeriod"/>
            </a:pPr>
            <a:r>
              <a:rPr lang="en-US" baseline="0" dirty="0"/>
              <a:t>Gov. John Winthrop of Massachusetts Bay Colony preached in 1630 that the New World offered Puritans the opportunity to create “a city on a hill” with “</a:t>
            </a:r>
            <a:r>
              <a:rPr lang="en-US" dirty="0"/>
              <a:t>the eyes of all people…upon us.” From</a:t>
            </a:r>
            <a:r>
              <a:rPr lang="en-US" baseline="0" dirty="0"/>
              <a:t> </a:t>
            </a:r>
            <a:r>
              <a:rPr lang="en-US" dirty="0"/>
              <a:t>Winthrop’s “city upon a hill” evolved the concept of American exceptionalism that remains a sometimes contentious</a:t>
            </a:r>
            <a:r>
              <a:rPr lang="en-US" baseline="0" dirty="0"/>
              <a:t> part of the national psyche. Winthrop and well-meaning Americans of succeeding generations have spoken eloquently about the nation being “knit together…as one” and of the importance of the common good. Other voices have argued passionately about individual injustices endured as a result of religious intolerance, racial and ethnic bigotry, economic inequality, and a host of other failed promises that this group sees as American arrogance and elitism. </a:t>
            </a:r>
          </a:p>
          <a:p>
            <a:pPr marL="228600" indent="-228600">
              <a:buAutoNum type="arabicPeriod"/>
            </a:pPr>
            <a:endParaRPr lang="en-US" baseline="0" dirty="0"/>
          </a:p>
          <a:p>
            <a:pPr marL="228600" indent="-228600">
              <a:buAutoNum type="arabicPeriod"/>
            </a:pPr>
            <a:r>
              <a:rPr lang="en-US" baseline="0" dirty="0"/>
              <a:t>The point of these conflicts is the tension inherent in creating a “civil body politic” based on the rule of law that has driven our citizens to struggle for five centuries to get the rule of law right for everyone. </a:t>
            </a:r>
            <a:endParaRPr lang="en-US" dirty="0"/>
          </a:p>
        </p:txBody>
      </p:sp>
      <p:sp>
        <p:nvSpPr>
          <p:cNvPr id="4" name="Slide Number Placeholder 3"/>
          <p:cNvSpPr>
            <a:spLocks noGrp="1"/>
          </p:cNvSpPr>
          <p:nvPr>
            <p:ph type="sldNum" sz="quarter" idx="10"/>
          </p:nvPr>
        </p:nvSpPr>
        <p:spPr/>
        <p:txBody>
          <a:bodyPr/>
          <a:lstStyle/>
          <a:p>
            <a:pPr>
              <a:defRPr/>
            </a:pPr>
            <a:fld id="{6C052874-4EBA-4EF6-A473-428D86A065A3}" type="slidenum">
              <a:rPr lang="en-US" altLang="en-US" smtClean="0"/>
              <a:pPr>
                <a:defRPr/>
              </a:pPr>
              <a:t>2</a:t>
            </a:fld>
            <a:endParaRPr lang="en-US" altLang="en-US" dirty="0"/>
          </a:p>
        </p:txBody>
      </p:sp>
    </p:spTree>
    <p:extLst>
      <p:ext uri="{BB962C8B-B14F-4D97-AF65-F5344CB8AC3E}">
        <p14:creationId xmlns:p14="http://schemas.microsoft.com/office/powerpoint/2010/main" val="3679012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Under the soon to be written Constitution of 1787, members of the black race were considered 3/5s of a person.</a:t>
            </a:r>
            <a:endParaRPr lang="en-US" dirty="0"/>
          </a:p>
        </p:txBody>
      </p:sp>
      <p:sp>
        <p:nvSpPr>
          <p:cNvPr id="4" name="Slide Number Placeholder 3"/>
          <p:cNvSpPr>
            <a:spLocks noGrp="1"/>
          </p:cNvSpPr>
          <p:nvPr>
            <p:ph type="sldNum" sz="quarter" idx="10"/>
          </p:nvPr>
        </p:nvSpPr>
        <p:spPr/>
        <p:txBody>
          <a:bodyPr/>
          <a:lstStyle/>
          <a:p>
            <a:pPr>
              <a:defRPr/>
            </a:pPr>
            <a:fld id="{6C052874-4EBA-4EF6-A473-428D86A065A3}" type="slidenum">
              <a:rPr lang="en-US" altLang="en-US" smtClean="0"/>
              <a:pPr>
                <a:defRPr/>
              </a:pPr>
              <a:t>3</a:t>
            </a:fld>
            <a:endParaRPr lang="en-US" altLang="en-US" dirty="0"/>
          </a:p>
        </p:txBody>
      </p:sp>
    </p:spTree>
    <p:extLst>
      <p:ext uri="{BB962C8B-B14F-4D97-AF65-F5344CB8AC3E}">
        <p14:creationId xmlns:p14="http://schemas.microsoft.com/office/powerpoint/2010/main" val="4027315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1. E</a:t>
            </a:r>
            <a:r>
              <a:rPr lang="en-US" dirty="0"/>
              <a:t>xpresses a powerful historical </a:t>
            </a:r>
            <a:r>
              <a:rPr lang="en-US" i="1" dirty="0"/>
              <a:t>idea</a:t>
            </a:r>
            <a:r>
              <a:rPr lang="en-US" dirty="0"/>
              <a:t> about the meaning of America’s “Manifest Destiny to unite the two coasts</a:t>
            </a:r>
          </a:p>
          <a:p>
            <a:pPr eaLnBrk="1" hangingPunct="1">
              <a:spcBef>
                <a:spcPct val="0"/>
              </a:spcBef>
            </a:pPr>
            <a:r>
              <a:rPr lang="en-US" altLang="en-US" dirty="0"/>
              <a:t>	Symbolic</a:t>
            </a:r>
            <a:r>
              <a:rPr lang="en-US" altLang="en-US" baseline="0" dirty="0"/>
              <a:t> images:</a:t>
            </a:r>
          </a:p>
          <a:p>
            <a:pPr eaLnBrk="1" hangingPunct="1">
              <a:spcBef>
                <a:spcPct val="0"/>
              </a:spcBef>
            </a:pPr>
            <a:r>
              <a:rPr lang="en-US" altLang="en-US" baseline="0" dirty="0"/>
              <a:t>	     Right side = the East; Rising sun, parting clouds provide light for the rolling hills and gentle rivers; all suggest the comforting civilized space that is the heart of the nation</a:t>
            </a:r>
          </a:p>
          <a:p>
            <a:pPr eaLnBrk="1" hangingPunct="1">
              <a:spcBef>
                <a:spcPct val="0"/>
              </a:spcBef>
            </a:pPr>
            <a:r>
              <a:rPr lang="en-US" altLang="en-US" baseline="0" dirty="0"/>
              <a:t>	     Left side = Dark ominously clouded sky overshadows rugged mountains, suggesting a wild place ready to be tamed by the settlers from the East who bring with them all that Eastern 	     civilization has to offer: </a:t>
            </a:r>
          </a:p>
          <a:p>
            <a:pPr eaLnBrk="1" hangingPunct="1">
              <a:spcBef>
                <a:spcPct val="0"/>
              </a:spcBef>
            </a:pPr>
            <a:r>
              <a:rPr lang="en-US" altLang="en-US" baseline="0" dirty="0"/>
              <a:t>		Transportation – the locomotive and the stagecoach, the roughly cut road</a:t>
            </a:r>
          </a:p>
          <a:p>
            <a:pPr eaLnBrk="1" hangingPunct="1">
              <a:spcBef>
                <a:spcPct val="0"/>
              </a:spcBef>
            </a:pPr>
            <a:r>
              <a:rPr lang="en-US" altLang="en-US" baseline="0" dirty="0"/>
              <a:t>		Communication – the telegraph being strung by the angelic female figure (NOTE:  wing-like flourishes of her gown trailing behind her) who dominates the painting, pony 		express rider</a:t>
            </a:r>
          </a:p>
          <a:p>
            <a:pPr eaLnBrk="1" hangingPunct="1">
              <a:spcBef>
                <a:spcPct val="0"/>
              </a:spcBef>
            </a:pPr>
            <a:r>
              <a:rPr lang="en-US" altLang="en-US" baseline="0" dirty="0"/>
              <a:t>		Farming – oxen pulling a plow</a:t>
            </a:r>
          </a:p>
          <a:p>
            <a:pPr eaLnBrk="1" hangingPunct="1">
              <a:spcBef>
                <a:spcPct val="0"/>
              </a:spcBef>
            </a:pPr>
            <a:r>
              <a:rPr lang="en-US" altLang="en-US" baseline="0" dirty="0"/>
              <a:t>		Miners – men carrying shovels</a:t>
            </a:r>
          </a:p>
          <a:p>
            <a:pPr eaLnBrk="1" hangingPunct="1">
              <a:spcBef>
                <a:spcPct val="0"/>
              </a:spcBef>
            </a:pPr>
            <a:r>
              <a:rPr lang="en-US" altLang="en-US" baseline="0" dirty="0"/>
              <a:t>	     But with expansion came a cost to the indigenous people of the Great Plains and western territories:  Extinction of their way of life and cultural heritage</a:t>
            </a:r>
          </a:p>
          <a:p>
            <a:pPr eaLnBrk="1" hangingPunct="1">
              <a:spcBef>
                <a:spcPct val="0"/>
              </a:spcBef>
            </a:pPr>
            <a:r>
              <a:rPr lang="en-US" altLang="en-US" baseline="0" dirty="0"/>
              <a:t>		Native Americans being driven into the darkness in the left side of the painting</a:t>
            </a:r>
          </a:p>
          <a:p>
            <a:pPr eaLnBrk="1" hangingPunct="1">
              <a:spcBef>
                <a:spcPct val="0"/>
              </a:spcBef>
            </a:pPr>
            <a:r>
              <a:rPr lang="en-US" altLang="en-US" baseline="0" dirty="0"/>
              <a:t>		The bison and the bear being pushed out of their natural habitats to make room for a more civilized West  </a:t>
            </a:r>
            <a:endParaRPr lang="en-US" altLang="en-US" dirty="0"/>
          </a:p>
          <a:p>
            <a:pPr eaLnBrk="1" hangingPunct="1">
              <a:spcBef>
                <a:spcPct val="0"/>
              </a:spcBef>
            </a:pPr>
            <a:r>
              <a:rPr lang="en-US" altLang="en-US" dirty="0"/>
              <a:t>2. “Last of Their Race” (T.H. Matteson, 1847) depicts the plight of Native Americans as a result of Manifest Destiny’s near genocidal extinction of America’s indigenous people. The characters are huddled against the cold, sitting and standing on a rocking precipice. The “father” stands looking at the setting sun, partially covered by heavy dark clouds. They have no place to go, reflected in the downcast heads of the two figures to the right and left of the “father” who stands gazing with a dignified and possibly defiant attitude out to sea. The seated figure in the foreground, by contrast, looks back to the east to the land they left behind, the land stolen from them by war, broken treaties, and U.S. government policies. </a:t>
            </a:r>
          </a:p>
          <a:p>
            <a:endParaRPr lang="en-US" dirty="0"/>
          </a:p>
        </p:txBody>
      </p:sp>
      <p:sp>
        <p:nvSpPr>
          <p:cNvPr id="4" name="Slide Number Placeholder 3"/>
          <p:cNvSpPr>
            <a:spLocks noGrp="1"/>
          </p:cNvSpPr>
          <p:nvPr>
            <p:ph type="sldNum" sz="quarter" idx="10"/>
          </p:nvPr>
        </p:nvSpPr>
        <p:spPr/>
        <p:txBody>
          <a:bodyPr/>
          <a:lstStyle/>
          <a:p>
            <a:pPr>
              <a:defRPr/>
            </a:pPr>
            <a:fld id="{6C052874-4EBA-4EF6-A473-428D86A065A3}" type="slidenum">
              <a:rPr lang="en-US" altLang="en-US" smtClean="0"/>
              <a:pPr>
                <a:defRPr/>
              </a:pPr>
              <a:t>4</a:t>
            </a:fld>
            <a:endParaRPr lang="en-US" altLang="en-US" dirty="0"/>
          </a:p>
        </p:txBody>
      </p:sp>
    </p:spTree>
    <p:extLst>
      <p:ext uri="{BB962C8B-B14F-4D97-AF65-F5344CB8AC3E}">
        <p14:creationId xmlns:p14="http://schemas.microsoft.com/office/powerpoint/2010/main" val="34096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more the torch</a:t>
            </a:r>
            <a:r>
              <a:rPr lang="en-US" baseline="0" dirty="0"/>
              <a:t> of liberty that promised a bright future to millions of immigrants had its dark cloud of sweat shops and street urchins forced to find warmth on heating grates.</a:t>
            </a:r>
            <a:endParaRPr lang="en-US" dirty="0"/>
          </a:p>
        </p:txBody>
      </p:sp>
      <p:sp>
        <p:nvSpPr>
          <p:cNvPr id="4" name="Slide Number Placeholder 3"/>
          <p:cNvSpPr>
            <a:spLocks noGrp="1"/>
          </p:cNvSpPr>
          <p:nvPr>
            <p:ph type="sldNum" sz="quarter" idx="10"/>
          </p:nvPr>
        </p:nvSpPr>
        <p:spPr/>
        <p:txBody>
          <a:bodyPr/>
          <a:lstStyle/>
          <a:p>
            <a:pPr>
              <a:defRPr/>
            </a:pPr>
            <a:fld id="{6C052874-4EBA-4EF6-A473-428D86A065A3}" type="slidenum">
              <a:rPr lang="en-US" altLang="en-US" smtClean="0"/>
              <a:pPr>
                <a:defRPr/>
              </a:pPr>
              <a:t>5</a:t>
            </a:fld>
            <a:endParaRPr lang="en-US" altLang="en-US" dirty="0"/>
          </a:p>
        </p:txBody>
      </p:sp>
    </p:spTree>
    <p:extLst>
      <p:ext uri="{BB962C8B-B14F-4D97-AF65-F5344CB8AC3E}">
        <p14:creationId xmlns:p14="http://schemas.microsoft.com/office/powerpoint/2010/main" val="1856401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From Abagail</a:t>
            </a:r>
            <a:r>
              <a:rPr lang="en-US" baseline="0" dirty="0"/>
              <a:t> Adams’ comment to her husband, “What about the women, John?” in response to the Declaration of Independence statement that “all men are created equal,” to the Seneca Falls Convention of 1848 to the </a:t>
            </a:r>
            <a:r>
              <a:rPr lang="en-US" dirty="0"/>
              <a:t>Women’s suffrage movement of the 20</a:t>
            </a:r>
            <a:r>
              <a:rPr lang="en-US" baseline="30000" dirty="0"/>
              <a:t>th</a:t>
            </a:r>
            <a:r>
              <a:rPr lang="en-US" dirty="0"/>
              <a:t> Century; women have struggled</a:t>
            </a:r>
            <a:r>
              <a:rPr lang="en-US" baseline="0" dirty="0"/>
              <a:t> </a:t>
            </a:r>
            <a:r>
              <a:rPr lang="en-US" dirty="0"/>
              <a:t>to gain their civil rights,</a:t>
            </a:r>
            <a:r>
              <a:rPr lang="en-US" baseline="0" dirty="0"/>
              <a:t> including the right</a:t>
            </a:r>
            <a:r>
              <a:rPr lang="en-US" dirty="0"/>
              <a:t> to vote</a:t>
            </a:r>
            <a:r>
              <a:rPr lang="en-US" baseline="0" dirty="0"/>
              <a:t> – a right finally won in 1920 with the ratification of the 19</a:t>
            </a:r>
            <a:r>
              <a:rPr lang="en-US" baseline="30000" dirty="0"/>
              <a:t>th</a:t>
            </a:r>
            <a:r>
              <a:rPr lang="en-US" baseline="0" dirty="0"/>
              <a:t> Amendment.</a:t>
            </a:r>
            <a:endParaRPr lang="en-US" dirty="0"/>
          </a:p>
          <a:p>
            <a:pPr marL="228600" indent="-228600" eaLnBrk="1" hangingPunct="1">
              <a:spcBef>
                <a:spcPct val="0"/>
              </a:spcBef>
              <a:buAutoNum type="arabicPeriod" startAt="2"/>
            </a:pPr>
            <a:r>
              <a:rPr lang="en-US" altLang="en-US" dirty="0"/>
              <a:t>Internment of Japanese Americans during WWII denied the rule of law to thousands of American citizens simply because they were of Japanese ancestry. While some internees had their property cared for and protected by friends, others lost everything to the unscrupulous who saw this as an opportunity to increase their property and wealth by seizing the property of the unfortunate internees. The American government would later pay reparations to most of the interned Japanese Americans and their families.</a:t>
            </a:r>
          </a:p>
          <a:p>
            <a:pPr marL="228600" indent="-228600" eaLnBrk="1" hangingPunct="1">
              <a:spcBef>
                <a:spcPct val="0"/>
              </a:spcBef>
              <a:buAutoNum type="arabicPeriod" startAt="2"/>
            </a:pPr>
            <a:r>
              <a:rPr lang="en-US" dirty="0"/>
              <a:t>Jim Crow Laws and “separate but equal” ruling of the U.S. Supreme Court in the Plessy vs. Ferguson case (1896) reversed by the landmark civil rights decision</a:t>
            </a:r>
            <a:r>
              <a:rPr lang="en-US" baseline="0" dirty="0"/>
              <a:t> in the </a:t>
            </a:r>
            <a:r>
              <a:rPr lang="en-US" dirty="0"/>
              <a:t>Brown v. Board of Education case of 1954 </a:t>
            </a:r>
          </a:p>
          <a:p>
            <a:pPr marL="228600" indent="-228600" eaLnBrk="1" hangingPunct="1">
              <a:spcBef>
                <a:spcPct val="0"/>
              </a:spcBef>
              <a:buAutoNum type="arabicPeriod" startAt="2"/>
            </a:pPr>
            <a:r>
              <a:rPr lang="en-US" dirty="0"/>
              <a:t>Gender equity </a:t>
            </a:r>
          </a:p>
        </p:txBody>
      </p:sp>
      <p:sp>
        <p:nvSpPr>
          <p:cNvPr id="4" name="Slide Number Placeholder 3"/>
          <p:cNvSpPr>
            <a:spLocks noGrp="1"/>
          </p:cNvSpPr>
          <p:nvPr>
            <p:ph type="sldNum" sz="quarter" idx="10"/>
          </p:nvPr>
        </p:nvSpPr>
        <p:spPr/>
        <p:txBody>
          <a:bodyPr/>
          <a:lstStyle/>
          <a:p>
            <a:pPr>
              <a:defRPr/>
            </a:pPr>
            <a:fld id="{6C052874-4EBA-4EF6-A473-428D86A065A3}" type="slidenum">
              <a:rPr lang="en-US" altLang="en-US" smtClean="0"/>
              <a:pPr>
                <a:defRPr/>
              </a:pPr>
              <a:t>6</a:t>
            </a:fld>
            <a:endParaRPr lang="en-US" altLang="en-US" dirty="0"/>
          </a:p>
        </p:txBody>
      </p:sp>
    </p:spTree>
    <p:extLst>
      <p:ext uri="{BB962C8B-B14F-4D97-AF65-F5344CB8AC3E}">
        <p14:creationId xmlns:p14="http://schemas.microsoft.com/office/powerpoint/2010/main" val="2587392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Once more we are facing a national debate about religious tolerance and immigration</a:t>
            </a:r>
          </a:p>
          <a:p>
            <a:pPr marL="228600" indent="-228600">
              <a:buAutoNum type="arabicPeriod"/>
            </a:pPr>
            <a:r>
              <a:rPr lang="en-US" dirty="0"/>
              <a:t>Since the mid 19</a:t>
            </a:r>
            <a:r>
              <a:rPr lang="en-US" baseline="30000" dirty="0"/>
              <a:t>th</a:t>
            </a:r>
            <a:r>
              <a:rPr lang="en-US" dirty="0"/>
              <a:t> century, Americans have argued about the use of our land and the natural resources it provides, creating tension between the rights of individual property owners and the needs of the community/nation</a:t>
            </a:r>
          </a:p>
          <a:p>
            <a:pPr marL="228600" indent="-228600">
              <a:buAutoNum type="arabicPeriod"/>
            </a:pPr>
            <a:r>
              <a:rPr lang="en-US" dirty="0"/>
              <a:t>Today</a:t>
            </a:r>
            <a:r>
              <a:rPr lang="en-US" baseline="0" dirty="0"/>
              <a:t>, as in times past, The Bill of Rights is being tested in ways James Madison and his generation never imagined. But with a firm commitment to the rule of law and its principles of fairness and equality, The Bill of Rights will continue to act as the guarantor of individual rights and the common good.</a:t>
            </a:r>
            <a:endParaRPr lang="en-US" dirty="0"/>
          </a:p>
        </p:txBody>
      </p:sp>
      <p:sp>
        <p:nvSpPr>
          <p:cNvPr id="4" name="Slide Number Placeholder 3"/>
          <p:cNvSpPr>
            <a:spLocks noGrp="1"/>
          </p:cNvSpPr>
          <p:nvPr>
            <p:ph type="sldNum" sz="quarter" idx="10"/>
          </p:nvPr>
        </p:nvSpPr>
        <p:spPr/>
        <p:txBody>
          <a:bodyPr/>
          <a:lstStyle/>
          <a:p>
            <a:pPr>
              <a:defRPr/>
            </a:pPr>
            <a:fld id="{6C052874-4EBA-4EF6-A473-428D86A065A3}" type="slidenum">
              <a:rPr lang="en-US" altLang="en-US" smtClean="0"/>
              <a:pPr>
                <a:defRPr/>
              </a:pPr>
              <a:t>7</a:t>
            </a:fld>
            <a:endParaRPr lang="en-US" altLang="en-US" dirty="0"/>
          </a:p>
        </p:txBody>
      </p:sp>
    </p:spTree>
    <p:extLst>
      <p:ext uri="{BB962C8B-B14F-4D97-AF65-F5344CB8AC3E}">
        <p14:creationId xmlns:p14="http://schemas.microsoft.com/office/powerpoint/2010/main" val="1381982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Here is an opportunity for teachers to apply this idea of tension to contemporary national and global issues.</a:t>
            </a:r>
            <a:endParaRPr lang="en-US" dirty="0"/>
          </a:p>
        </p:txBody>
      </p:sp>
      <p:sp>
        <p:nvSpPr>
          <p:cNvPr id="4" name="Slide Number Placeholder 3"/>
          <p:cNvSpPr>
            <a:spLocks noGrp="1"/>
          </p:cNvSpPr>
          <p:nvPr>
            <p:ph type="sldNum" sz="quarter" idx="10"/>
          </p:nvPr>
        </p:nvSpPr>
        <p:spPr/>
        <p:txBody>
          <a:bodyPr/>
          <a:lstStyle/>
          <a:p>
            <a:pPr>
              <a:defRPr/>
            </a:pPr>
            <a:fld id="{6C052874-4EBA-4EF6-A473-428D86A065A3}" type="slidenum">
              <a:rPr lang="en-US" altLang="en-US" smtClean="0"/>
              <a:pPr>
                <a:defRPr/>
              </a:pPr>
              <a:t>8</a:t>
            </a:fld>
            <a:endParaRPr lang="en-US" altLang="en-US" dirty="0"/>
          </a:p>
        </p:txBody>
      </p:sp>
    </p:spTree>
    <p:extLst>
      <p:ext uri="{BB962C8B-B14F-4D97-AF65-F5344CB8AC3E}">
        <p14:creationId xmlns:p14="http://schemas.microsoft.com/office/powerpoint/2010/main" val="481634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harlemagne Std" pitchFamily="82" charset="0"/>
                <a:ea typeface="ＭＳ Ｐゴシック" panose="020B0600070205080204" pitchFamily="34" charset="-128"/>
              </a:defRPr>
            </a:lvl1pPr>
            <a:lvl2pPr marL="742950" indent="-285750">
              <a:defRPr>
                <a:solidFill>
                  <a:schemeClr val="tx1"/>
                </a:solidFill>
                <a:latin typeface="Charlemagne Std" pitchFamily="82" charset="0"/>
                <a:ea typeface="ＭＳ Ｐゴシック" panose="020B0600070205080204" pitchFamily="34" charset="-128"/>
              </a:defRPr>
            </a:lvl2pPr>
            <a:lvl3pPr marL="1143000" indent="-228600">
              <a:defRPr>
                <a:solidFill>
                  <a:schemeClr val="tx1"/>
                </a:solidFill>
                <a:latin typeface="Charlemagne Std" pitchFamily="82" charset="0"/>
                <a:ea typeface="ＭＳ Ｐゴシック" panose="020B0600070205080204" pitchFamily="34" charset="-128"/>
              </a:defRPr>
            </a:lvl3pPr>
            <a:lvl4pPr marL="1600200" indent="-228600">
              <a:defRPr>
                <a:solidFill>
                  <a:schemeClr val="tx1"/>
                </a:solidFill>
                <a:latin typeface="Charlemagne Std" pitchFamily="82" charset="0"/>
                <a:ea typeface="ＭＳ Ｐゴシック" panose="020B0600070205080204" pitchFamily="34" charset="-128"/>
              </a:defRPr>
            </a:lvl4pPr>
            <a:lvl5pPr marL="2057400" indent="-228600">
              <a:defRPr>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harlemagne Std" pitchFamily="82" charset="0"/>
                <a:ea typeface="ＭＳ Ｐゴシック" panose="020B0600070205080204" pitchFamily="34" charset="-128"/>
              </a:defRPr>
            </a:lvl9pPr>
          </a:lstStyle>
          <a:p>
            <a:fld id="{CA137DEE-BB2E-4A21-837D-6DC73191682A}" type="slidenum">
              <a:rPr lang="en-US" altLang="en-US" smtClean="0"/>
              <a:pPr/>
              <a:t>9</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54BA5AF-C9E8-49B2-85DA-47B0F5ED510F}" type="slidenum">
              <a:rPr lang="en-US" altLang="en-US"/>
              <a:pPr>
                <a:defRPr/>
              </a:pPr>
              <a:t>‹#›</a:t>
            </a:fld>
            <a:endParaRPr lang="en-US" altLang="en-US" dirty="0"/>
          </a:p>
        </p:txBody>
      </p:sp>
    </p:spTree>
    <p:extLst>
      <p:ext uri="{BB962C8B-B14F-4D97-AF65-F5344CB8AC3E}">
        <p14:creationId xmlns:p14="http://schemas.microsoft.com/office/powerpoint/2010/main" val="4278954811"/>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E3538F9-8581-40C1-8D23-AD796353BB47}" type="slidenum">
              <a:rPr lang="en-US" altLang="en-US"/>
              <a:pPr>
                <a:defRPr/>
              </a:pPr>
              <a:t>‹#›</a:t>
            </a:fld>
            <a:endParaRPr lang="en-US" altLang="en-US" dirty="0"/>
          </a:p>
        </p:txBody>
      </p:sp>
    </p:spTree>
    <p:extLst>
      <p:ext uri="{BB962C8B-B14F-4D97-AF65-F5344CB8AC3E}">
        <p14:creationId xmlns:p14="http://schemas.microsoft.com/office/powerpoint/2010/main" val="277289682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362FB99-2F47-49E9-BB44-5DA4A35EDC3B}" type="slidenum">
              <a:rPr lang="en-US" altLang="en-US"/>
              <a:pPr>
                <a:defRPr/>
              </a:pPr>
              <a:t>‹#›</a:t>
            </a:fld>
            <a:endParaRPr lang="en-US" altLang="en-US" dirty="0"/>
          </a:p>
        </p:txBody>
      </p:sp>
    </p:spTree>
    <p:extLst>
      <p:ext uri="{BB962C8B-B14F-4D97-AF65-F5344CB8AC3E}">
        <p14:creationId xmlns:p14="http://schemas.microsoft.com/office/powerpoint/2010/main" val="2139575832"/>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dirty="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2C71E6D-1FE8-4EC8-88A4-4077FB38AA8E}" type="slidenum">
              <a:rPr lang="en-US" altLang="en-US"/>
              <a:pPr>
                <a:defRPr/>
              </a:pPr>
              <a:t>‹#›</a:t>
            </a:fld>
            <a:endParaRPr lang="en-US" altLang="en-US" dirty="0"/>
          </a:p>
        </p:txBody>
      </p:sp>
    </p:spTree>
    <p:extLst>
      <p:ext uri="{BB962C8B-B14F-4D97-AF65-F5344CB8AC3E}">
        <p14:creationId xmlns:p14="http://schemas.microsoft.com/office/powerpoint/2010/main" val="2305127059"/>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E9E3F7D-DBBF-45E2-B646-905951D63F52}" type="slidenum">
              <a:rPr lang="en-US" altLang="en-US"/>
              <a:pPr>
                <a:defRPr/>
              </a:pPr>
              <a:t>‹#›</a:t>
            </a:fld>
            <a:endParaRPr lang="en-US" altLang="en-US" dirty="0"/>
          </a:p>
        </p:txBody>
      </p:sp>
    </p:spTree>
    <p:extLst>
      <p:ext uri="{BB962C8B-B14F-4D97-AF65-F5344CB8AC3E}">
        <p14:creationId xmlns:p14="http://schemas.microsoft.com/office/powerpoint/2010/main" val="1619334369"/>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C1F9D723-0D23-4F2A-829F-47AD28C6D123}" type="slidenum">
              <a:rPr lang="en-US" altLang="en-US"/>
              <a:pPr>
                <a:defRPr/>
              </a:pPr>
              <a:t>‹#›</a:t>
            </a:fld>
            <a:endParaRPr lang="en-US" altLang="en-US" dirty="0"/>
          </a:p>
        </p:txBody>
      </p:sp>
    </p:spTree>
    <p:extLst>
      <p:ext uri="{BB962C8B-B14F-4D97-AF65-F5344CB8AC3E}">
        <p14:creationId xmlns:p14="http://schemas.microsoft.com/office/powerpoint/2010/main" val="3214766403"/>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9DA78B7E-43BA-438E-ACF5-4EA3E62508ED}" type="slidenum">
              <a:rPr lang="en-US" altLang="en-US"/>
              <a:pPr>
                <a:defRPr/>
              </a:pPr>
              <a:t>‹#›</a:t>
            </a:fld>
            <a:endParaRPr lang="en-US" altLang="en-US" dirty="0"/>
          </a:p>
        </p:txBody>
      </p:sp>
    </p:spTree>
    <p:extLst>
      <p:ext uri="{BB962C8B-B14F-4D97-AF65-F5344CB8AC3E}">
        <p14:creationId xmlns:p14="http://schemas.microsoft.com/office/powerpoint/2010/main" val="38676078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D1CCED4-18E1-4D16-A82F-911D1A9C168B}" type="slidenum">
              <a:rPr lang="en-US" altLang="en-US"/>
              <a:pPr>
                <a:defRPr/>
              </a:pPr>
              <a:t>‹#›</a:t>
            </a:fld>
            <a:endParaRPr lang="en-US" altLang="en-US" dirty="0"/>
          </a:p>
        </p:txBody>
      </p:sp>
    </p:spTree>
    <p:extLst>
      <p:ext uri="{BB962C8B-B14F-4D97-AF65-F5344CB8AC3E}">
        <p14:creationId xmlns:p14="http://schemas.microsoft.com/office/powerpoint/2010/main" val="3343206053"/>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0011D6A-1D8B-459F-9354-FAB10767FCEF}" type="slidenum">
              <a:rPr lang="en-US" altLang="en-US"/>
              <a:pPr>
                <a:defRPr/>
              </a:pPr>
              <a:t>‹#›</a:t>
            </a:fld>
            <a:endParaRPr lang="en-US" altLang="en-US" dirty="0"/>
          </a:p>
        </p:txBody>
      </p:sp>
    </p:spTree>
    <p:extLst>
      <p:ext uri="{BB962C8B-B14F-4D97-AF65-F5344CB8AC3E}">
        <p14:creationId xmlns:p14="http://schemas.microsoft.com/office/powerpoint/2010/main" val="24243566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AD075BC-03E9-42B0-AEFA-A44059C0EA1C}" type="slidenum">
              <a:rPr lang="en-US" altLang="en-US"/>
              <a:pPr>
                <a:defRPr/>
              </a:pPr>
              <a:t>‹#›</a:t>
            </a:fld>
            <a:endParaRPr lang="en-US" altLang="en-US" dirty="0"/>
          </a:p>
        </p:txBody>
      </p:sp>
    </p:spTree>
    <p:extLst>
      <p:ext uri="{BB962C8B-B14F-4D97-AF65-F5344CB8AC3E}">
        <p14:creationId xmlns:p14="http://schemas.microsoft.com/office/powerpoint/2010/main" val="254033389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678210FD-B231-47EF-A346-32F04F73EECC}" type="slidenum">
              <a:rPr lang="en-US" altLang="en-US"/>
              <a:pPr>
                <a:defRPr/>
              </a:pPr>
              <a:t>‹#›</a:t>
            </a:fld>
            <a:endParaRPr lang="en-US" altLang="en-US" dirty="0"/>
          </a:p>
        </p:txBody>
      </p:sp>
    </p:spTree>
    <p:extLst>
      <p:ext uri="{BB962C8B-B14F-4D97-AF65-F5344CB8AC3E}">
        <p14:creationId xmlns:p14="http://schemas.microsoft.com/office/powerpoint/2010/main" val="1038916649"/>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22AD21FE-5798-4D00-A581-FD56535234DE}" type="slidenum">
              <a:rPr lang="en-US" altLang="en-US"/>
              <a:pPr>
                <a:defRPr/>
              </a:pPr>
              <a:t>‹#›</a:t>
            </a:fld>
            <a:endParaRPr lang="en-US" altLang="en-US" dirty="0"/>
          </a:p>
        </p:txBody>
      </p:sp>
    </p:spTree>
    <p:extLst>
      <p:ext uri="{BB962C8B-B14F-4D97-AF65-F5344CB8AC3E}">
        <p14:creationId xmlns:p14="http://schemas.microsoft.com/office/powerpoint/2010/main" val="104448341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EF67600-3915-4765-AF60-4AF4C9C0EEE9}" type="slidenum">
              <a:rPr lang="en-US" altLang="en-US"/>
              <a:pPr>
                <a:defRPr/>
              </a:pPr>
              <a:t>‹#›</a:t>
            </a:fld>
            <a:endParaRPr lang="en-US" altLang="en-US" dirty="0"/>
          </a:p>
        </p:txBody>
      </p:sp>
    </p:spTree>
    <p:extLst>
      <p:ext uri="{BB962C8B-B14F-4D97-AF65-F5344CB8AC3E}">
        <p14:creationId xmlns:p14="http://schemas.microsoft.com/office/powerpoint/2010/main" val="1607665335"/>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6337A83-9C6C-4FD6-9929-207823586973}" type="slidenum">
              <a:rPr lang="en-US" altLang="en-US"/>
              <a:pPr>
                <a:defRPr/>
              </a:pPr>
              <a:t>‹#›</a:t>
            </a:fld>
            <a:endParaRPr lang="en-US" altLang="en-US" dirty="0"/>
          </a:p>
        </p:txBody>
      </p:sp>
    </p:spTree>
    <p:extLst>
      <p:ext uri="{BB962C8B-B14F-4D97-AF65-F5344CB8AC3E}">
        <p14:creationId xmlns:p14="http://schemas.microsoft.com/office/powerpoint/2010/main" val="3834890194"/>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89B4E78-11C0-4D94-9468-C5E1F0F2AF05}" type="slidenum">
              <a:rPr lang="en-US" altLang="en-US"/>
              <a:pPr>
                <a:defRPr/>
              </a:pPr>
              <a:t>‹#›</a:t>
            </a:fld>
            <a:endParaRPr lang="en-US" altLang="en-US" dirty="0"/>
          </a:p>
        </p:txBody>
      </p:sp>
    </p:spTree>
    <p:extLst>
      <p:ext uri="{BB962C8B-B14F-4D97-AF65-F5344CB8AC3E}">
        <p14:creationId xmlns:p14="http://schemas.microsoft.com/office/powerpoint/2010/main" val="409399971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ea typeface="+mn-ea"/>
                <a:cs typeface="Arial"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ea typeface="+mn-ea"/>
                <a:cs typeface="Arial"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4BEC89FB-E295-401F-8758-30594410E190}"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fade/>
  </p:transition>
  <p:hf hdr="0" ftr="0" dt="0"/>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www.vanderbilt.edu/"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hyperlink" Target="http://www.rawstory.com/wp-content/uploads/2015/10/antimuslim-protest-800x430.jpg" TargetMode="External"/><Relationship Id="rId3" Type="http://schemas.openxmlformats.org/officeDocument/2006/relationships/image" Target="../media/image15.png"/><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hyperlink" Target="http://goldenhourblog.com/2012/06/13/pipelineprotest" TargetMode="External"/><Relationship Id="rId5" Type="http://schemas.openxmlformats.org/officeDocument/2006/relationships/image" Target="../media/image16.png"/><Relationship Id="rId4" Type="http://schemas.openxmlformats.org/officeDocument/2006/relationships/hyperlink" Target="https://commons.wikimedia.org/wiki/File:NoBanNoWall_SF_20170204-1728.jp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8691" y="0"/>
            <a:ext cx="9144000" cy="1812524"/>
          </a:xfrm>
        </p:spPr>
        <p:txBody>
          <a:bodyPr/>
          <a:lstStyle/>
          <a:p>
            <a:r>
              <a:rPr lang="en-US" altLang="en-US" sz="2800" b="1" dirty="0">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rPr>
              <a:t>THE RULE OF LAW IN AMERICA:  </a:t>
            </a:r>
            <a:br>
              <a:rPr lang="en-US" altLang="en-US" sz="2800" b="1" dirty="0">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sz="2800" b="1" dirty="0">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rPr>
              <a:t>TRYING TO GET IT RIGHT</a:t>
            </a:r>
          </a:p>
        </p:txBody>
      </p:sp>
      <p:sp>
        <p:nvSpPr>
          <p:cNvPr id="410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738498F7-E307-454C-9D3D-E6BC9C4D34D5}" type="slidenum">
              <a:rPr lang="en-US" altLang="en-US" sz="1400" smtClean="0"/>
              <a:pPr>
                <a:spcBef>
                  <a:spcPct val="0"/>
                </a:spcBef>
                <a:buFontTx/>
                <a:buNone/>
              </a:pPr>
              <a:t>1</a:t>
            </a:fld>
            <a:endParaRPr lang="en-US" altLang="en-US" sz="1400" dirty="0"/>
          </a:p>
        </p:txBody>
      </p:sp>
      <p:pic>
        <p:nvPicPr>
          <p:cNvPr id="4101" name="ClipArt Placeholder 4" descr="C:\Users\timothy\AppData\Local\Microsoft\Windows\Temporary Internet Files\Content.Outlook\QBU7R30D\CTRoL_FinalLogo_S (3).jpg"/>
          <p:cNvPicPr>
            <a:picLocks noGrp="1"/>
          </p:cNvPicPr>
          <p:nvPr>
            <p:ph sz="half" idx="1"/>
          </p:nvPr>
        </p:nvPicPr>
        <p:blipFill>
          <a:blip r:embed="rId3">
            <a:extLst>
              <a:ext uri="{28A0092B-C50C-407E-A947-70E740481C1C}">
                <a14:useLocalDpi xmlns:a14="http://schemas.microsoft.com/office/drawing/2010/main" val="0"/>
              </a:ext>
            </a:extLst>
          </a:blip>
          <a:srcRect l="-282" t="-475" r="282" b="-473"/>
          <a:stretch>
            <a:fillRect/>
          </a:stretch>
        </p:blipFill>
        <p:spPr>
          <a:xfrm>
            <a:off x="2514600" y="1812524"/>
            <a:ext cx="4114800" cy="3825875"/>
          </a:xfrm>
        </p:spPr>
      </p:pic>
      <p:sp>
        <p:nvSpPr>
          <p:cNvPr id="3" name="TextBox 2"/>
          <p:cNvSpPr txBox="1"/>
          <p:nvPr/>
        </p:nvSpPr>
        <p:spPr>
          <a:xfrm>
            <a:off x="228600" y="6461048"/>
            <a:ext cx="2514600" cy="2308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900" dirty="0">
                <a:latin typeface="Times New Roman" panose="02020603050405020304" pitchFamily="18" charset="0"/>
                <a:cs typeface="Times New Roman" panose="02020603050405020304" pitchFamily="18" charset="0"/>
              </a:rPr>
              <a:t>© 2017 The Center for Teaching the Rule of Law</a:t>
            </a:r>
          </a:p>
        </p:txBody>
      </p:sp>
      <p:sp>
        <p:nvSpPr>
          <p:cNvPr id="6" name="TextBox 2">
            <a:extLst>
              <a:ext uri="{FF2B5EF4-FFF2-40B4-BE49-F238E27FC236}">
                <a16:creationId xmlns:a16="http://schemas.microsoft.com/office/drawing/2014/main" id="{AB063B9A-100E-4AD3-8522-0304C1A04CAB}"/>
              </a:ext>
            </a:extLst>
          </p:cNvPr>
          <p:cNvSpPr txBox="1">
            <a:spLocks noChangeArrowheads="1"/>
          </p:cNvSpPr>
          <p:nvPr/>
        </p:nvSpPr>
        <p:spPr bwMode="auto">
          <a:xfrm>
            <a:off x="1624361" y="5755388"/>
            <a:ext cx="6019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000" b="1" dirty="0">
                <a:solidFill>
                  <a:srgbClr val="FF0000"/>
                </a:solidFill>
                <a:latin typeface="Charlemagne Std" pitchFamily="82" charset="0"/>
              </a:rPr>
              <a:t>This project is financially assisted by a generous grant from the Virginia Law Foundation. The Virginia Law Foundation promotes through philanthropy the rule of law, access to justice and law-related education.</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sz="3600" b="1" dirty="0">
                <a:solidFill>
                  <a:srgbClr val="0000CC"/>
                </a:solidFill>
                <a:latin typeface="Times New Roman" panose="02020603050405020304" pitchFamily="18" charset="0"/>
                <a:cs typeface="Times New Roman" panose="02020603050405020304" pitchFamily="18" charset="0"/>
              </a:rPr>
              <a:t>THE SEVENTEENTH CENTURY: </a:t>
            </a:r>
            <a:br>
              <a:rPr lang="en-US" sz="3600" b="1" dirty="0">
                <a:solidFill>
                  <a:srgbClr val="0000CC"/>
                </a:solidFill>
                <a:latin typeface="Times New Roman" panose="02020603050405020304" pitchFamily="18" charset="0"/>
                <a:cs typeface="Times New Roman" panose="02020603050405020304" pitchFamily="18" charset="0"/>
              </a:rPr>
            </a:br>
            <a:r>
              <a:rPr lang="en-US" sz="3600" b="1" dirty="0">
                <a:solidFill>
                  <a:srgbClr val="0000CC"/>
                </a:solidFill>
                <a:latin typeface="Times New Roman" panose="02020603050405020304" pitchFamily="18" charset="0"/>
                <a:cs typeface="Times New Roman" panose="02020603050405020304" pitchFamily="18" charset="0"/>
              </a:rPr>
              <a:t>“A CITY ON A HILL”</a:t>
            </a:r>
          </a:p>
        </p:txBody>
      </p:sp>
      <p:sp>
        <p:nvSpPr>
          <p:cNvPr id="5" name="Slide Number Placeholder 4"/>
          <p:cNvSpPr>
            <a:spLocks noGrp="1"/>
          </p:cNvSpPr>
          <p:nvPr>
            <p:ph type="sldNum" sz="quarter" idx="12"/>
          </p:nvPr>
        </p:nvSpPr>
        <p:spPr>
          <a:xfrm>
            <a:off x="6553200" y="6245225"/>
            <a:ext cx="2133600" cy="476250"/>
          </a:xfrm>
        </p:spPr>
        <p:txBody>
          <a:bodyPr/>
          <a:lstStyle/>
          <a:p>
            <a:pPr>
              <a:defRPr/>
            </a:pPr>
            <a:fld id="{4AD075BC-03E9-42B0-AEFA-A44059C0EA1C}" type="slidenum">
              <a:rPr lang="en-US" altLang="en-US" smtClean="0"/>
              <a:pPr>
                <a:defRPr/>
              </a:pPr>
              <a:t>2</a:t>
            </a:fld>
            <a:endParaRPr lang="en-US" altLang="en-US" dirty="0"/>
          </a:p>
        </p:txBody>
      </p:sp>
      <p:pic>
        <p:nvPicPr>
          <p:cNvPr id="6" name="Content Placeholder 5" descr="Image result for images of the mayflower compact"/>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81000" y="1184987"/>
            <a:ext cx="3901440" cy="2749296"/>
          </a:xfrm>
          <a:prstGeom prst="rect">
            <a:avLst/>
          </a:prstGeom>
          <a:noFill/>
          <a:ln>
            <a:noFill/>
          </a:ln>
        </p:spPr>
      </p:pic>
      <p:sp>
        <p:nvSpPr>
          <p:cNvPr id="8" name="TextBox 7"/>
          <p:cNvSpPr txBox="1"/>
          <p:nvPr/>
        </p:nvSpPr>
        <p:spPr>
          <a:xfrm>
            <a:off x="381000" y="3948269"/>
            <a:ext cx="4038599" cy="261610"/>
          </a:xfrm>
          <a:prstGeom prst="rect">
            <a:avLst/>
          </a:prstGeom>
          <a:noFill/>
        </p:spPr>
        <p:txBody>
          <a:bodyPr wrap="square" rtlCol="0">
            <a:spAutoFit/>
          </a:bodyPr>
          <a:lstStyle/>
          <a:p>
            <a:r>
              <a:rPr lang="en-US" sz="1100" i="1" dirty="0">
                <a:latin typeface="Times New Roman" panose="02020603050405020304" pitchFamily="18" charset="0"/>
                <a:cs typeface="Times New Roman" panose="02020603050405020304" pitchFamily="18" charset="0"/>
              </a:rPr>
              <a:t>The Mayflower Compact 1620</a:t>
            </a:r>
            <a:r>
              <a:rPr lang="en-US" sz="1100" dirty="0">
                <a:latin typeface="Times New Roman" panose="02020603050405020304" pitchFamily="18" charset="0"/>
                <a:cs typeface="Times New Roman" panose="02020603050405020304" pitchFamily="18" charset="0"/>
              </a:rPr>
              <a:t>, Jean Leon Gerome Ferris, 1932</a:t>
            </a:r>
          </a:p>
        </p:txBody>
      </p:sp>
      <p:sp>
        <p:nvSpPr>
          <p:cNvPr id="9" name="TextBox 8"/>
          <p:cNvSpPr txBox="1"/>
          <p:nvPr/>
        </p:nvSpPr>
        <p:spPr>
          <a:xfrm>
            <a:off x="458755" y="4537787"/>
            <a:ext cx="3960844" cy="307777"/>
          </a:xfrm>
          <a:prstGeom prst="rect">
            <a:avLst/>
          </a:prstGeom>
          <a:noFill/>
        </p:spPr>
        <p:txBody>
          <a:bodyPr wrap="square" rtlCol="0">
            <a:spAutoFit/>
          </a:bodyPr>
          <a:lstStyle/>
          <a:p>
            <a:endParaRPr lang="en-US" sz="14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383059" y="4419600"/>
            <a:ext cx="4208106" cy="2062103"/>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“We … do … solemnly and mutually … covenant and combine our selves together into a civil body politic … to enact, constitute, and frame such just and equal laws, ordinances, acts, constitutions and offices, from time to time, as shall be thought most meet and convenient for the general good of the Colony, unto which we promise all due submission and obedience.”</a:t>
            </a:r>
          </a:p>
        </p:txBody>
      </p:sp>
      <p:pic>
        <p:nvPicPr>
          <p:cNvPr id="11" name="Content Placeholder 10" descr="Image result for Images of John Winthrop's"/>
          <p:cNvPicPr>
            <a:picLocks noGrp="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638800" y="1155831"/>
            <a:ext cx="2057400" cy="2479167"/>
          </a:xfrm>
          <a:prstGeom prst="rect">
            <a:avLst/>
          </a:prstGeom>
          <a:noFill/>
          <a:ln>
            <a:noFill/>
          </a:ln>
        </p:spPr>
      </p:pic>
      <p:sp>
        <p:nvSpPr>
          <p:cNvPr id="12" name="TextBox 11"/>
          <p:cNvSpPr txBox="1"/>
          <p:nvPr/>
        </p:nvSpPr>
        <p:spPr>
          <a:xfrm>
            <a:off x="5486400" y="3591874"/>
            <a:ext cx="2667000" cy="430887"/>
          </a:xfrm>
          <a:prstGeom prst="rect">
            <a:avLst/>
          </a:prstGeom>
          <a:noFill/>
        </p:spPr>
        <p:txBody>
          <a:bodyPr wrap="square" rtlCol="0">
            <a:spAutoFit/>
          </a:bodyPr>
          <a:lstStyle/>
          <a:p>
            <a:r>
              <a:rPr lang="en-US" sz="1100" i="1" dirty="0">
                <a:latin typeface="Times New Roman" panose="02020603050405020304" pitchFamily="18" charset="0"/>
                <a:cs typeface="Times New Roman" panose="02020603050405020304" pitchFamily="18" charset="0"/>
              </a:rPr>
              <a:t>Governor John Winthrop</a:t>
            </a:r>
            <a:r>
              <a:rPr lang="en-US" sz="1100" dirty="0">
                <a:latin typeface="Times New Roman" panose="02020603050405020304" pitchFamily="18" charset="0"/>
                <a:cs typeface="Times New Roman" panose="02020603050405020304" pitchFamily="18" charset="0"/>
              </a:rPr>
              <a:t>, courtesy of The Library of Congress</a:t>
            </a:r>
          </a:p>
        </p:txBody>
      </p:sp>
      <p:sp>
        <p:nvSpPr>
          <p:cNvPr id="13" name="TextBox 12"/>
          <p:cNvSpPr txBox="1"/>
          <p:nvPr/>
        </p:nvSpPr>
        <p:spPr>
          <a:xfrm>
            <a:off x="5105400" y="4123038"/>
            <a:ext cx="3810000" cy="230832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“A Model of Christian Charity,” 1630</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 we must be knit together … as one …, we must be willing to abridge ourselves of our superfluities, for the supply of other’s necessities, we must uphold a familiar commerce together …, having before our eyes … our community as members of the same body….”</a:t>
            </a:r>
            <a:endParaRPr lang="en-US" sz="1600" dirty="0"/>
          </a:p>
        </p:txBody>
      </p:sp>
    </p:spTree>
    <p:extLst>
      <p:ext uri="{BB962C8B-B14F-4D97-AF65-F5344CB8AC3E}">
        <p14:creationId xmlns:p14="http://schemas.microsoft.com/office/powerpoint/2010/main" val="467961750"/>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0000CC"/>
                </a:solidFill>
                <a:latin typeface="Times New Roman" panose="02020603050405020304" pitchFamily="18" charset="0"/>
                <a:cs typeface="Times New Roman" panose="02020603050405020304" pitchFamily="18" charset="0"/>
              </a:rPr>
              <a:t>THE EIGHTEENTH CENTURY: </a:t>
            </a:r>
            <a:br>
              <a:rPr lang="en-US" sz="3600" b="1" dirty="0">
                <a:solidFill>
                  <a:srgbClr val="0000CC"/>
                </a:solidFill>
                <a:latin typeface="Times New Roman" panose="02020603050405020304" pitchFamily="18" charset="0"/>
                <a:cs typeface="Times New Roman" panose="02020603050405020304" pitchFamily="18" charset="0"/>
              </a:rPr>
            </a:br>
            <a:r>
              <a:rPr lang="en-US" sz="3600" b="1" dirty="0">
                <a:solidFill>
                  <a:srgbClr val="0000CC"/>
                </a:solidFill>
                <a:latin typeface="Times New Roman" panose="02020603050405020304" pitchFamily="18" charset="0"/>
                <a:cs typeface="Times New Roman" panose="02020603050405020304" pitchFamily="18" charset="0"/>
              </a:rPr>
              <a:t>“ALL MEN ARE CREATED EQUAL”</a:t>
            </a:r>
          </a:p>
        </p:txBody>
      </p:sp>
      <p:sp>
        <p:nvSpPr>
          <p:cNvPr id="5" name="Slide Number Placeholder 4"/>
          <p:cNvSpPr>
            <a:spLocks noGrp="1"/>
          </p:cNvSpPr>
          <p:nvPr>
            <p:ph type="sldNum" sz="quarter" idx="12"/>
          </p:nvPr>
        </p:nvSpPr>
        <p:spPr/>
        <p:txBody>
          <a:bodyPr/>
          <a:lstStyle/>
          <a:p>
            <a:pPr>
              <a:defRPr/>
            </a:pPr>
            <a:fld id="{4AD075BC-03E9-42B0-AEFA-A44059C0EA1C}" type="slidenum">
              <a:rPr lang="en-US" altLang="en-US" smtClean="0"/>
              <a:pPr>
                <a:defRPr/>
              </a:pPr>
              <a:t>3</a:t>
            </a:fld>
            <a:endParaRPr lang="en-US" altLang="en-US" dirty="0"/>
          </a:p>
        </p:txBody>
      </p:sp>
      <p:pic>
        <p:nvPicPr>
          <p:cNvPr id="6" name="Content Placeholder 5" descr="Image result for declaration of independence images"/>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990600" y="1573427"/>
            <a:ext cx="3000375" cy="1524000"/>
          </a:xfrm>
          <a:prstGeom prst="rect">
            <a:avLst/>
          </a:prstGeom>
          <a:noFill/>
          <a:ln>
            <a:noFill/>
          </a:ln>
        </p:spPr>
      </p:pic>
      <p:sp>
        <p:nvSpPr>
          <p:cNvPr id="7" name="TextBox 6"/>
          <p:cNvSpPr txBox="1"/>
          <p:nvPr/>
        </p:nvSpPr>
        <p:spPr>
          <a:xfrm>
            <a:off x="990600" y="3253216"/>
            <a:ext cx="3230882" cy="2031325"/>
          </a:xfrm>
          <a:prstGeom prst="rect">
            <a:avLst/>
          </a:prstGeom>
          <a:noFill/>
        </p:spPr>
        <p:txBody>
          <a:bodyPr wrap="square" rtlCol="0">
            <a:spAutoFit/>
          </a:bodyPr>
          <a:lstStyle/>
          <a:p>
            <a:pPr marL="0" indent="0">
              <a:buNone/>
            </a:pPr>
            <a:r>
              <a:rPr lang="en-US" sz="1400" dirty="0">
                <a:latin typeface="Times New Roman" panose="02020603050405020304" pitchFamily="18" charset="0"/>
                <a:cs typeface="Times New Roman" panose="02020603050405020304" pitchFamily="18" charset="0"/>
              </a:rPr>
              <a:t>The American </a:t>
            </a:r>
            <a:r>
              <a:rPr lang="en-US" sz="1400" i="1" dirty="0">
                <a:latin typeface="Times New Roman" panose="02020603050405020304" pitchFamily="18" charset="0"/>
                <a:cs typeface="Times New Roman" panose="02020603050405020304" pitchFamily="18" charset="0"/>
              </a:rPr>
              <a:t>Declaration of Independence</a:t>
            </a:r>
            <a:r>
              <a:rPr lang="en-US" sz="1400" dirty="0">
                <a:latin typeface="Times New Roman" panose="02020603050405020304" pitchFamily="18" charset="0"/>
                <a:cs typeface="Times New Roman" panose="02020603050405020304" pitchFamily="18" charset="0"/>
              </a:rPr>
              <a:t>, 1776</a:t>
            </a:r>
          </a:p>
          <a:p>
            <a:pPr marL="0" indent="0">
              <a:buNone/>
            </a:pPr>
            <a:endParaRPr lang="en-US"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“We hold these truths to be self-evident, that all men are created equal, that they are endowed by their Creator with certain unalienable Rights, that among these are Life, Liberty and the pursuit of Happiness.”</a:t>
            </a:r>
          </a:p>
        </p:txBody>
      </p:sp>
      <p:pic>
        <p:nvPicPr>
          <p:cNvPr id="20" name="Content Placeholder 19"/>
          <p:cNvPicPr>
            <a:picLocks noGrp="1" noChangeAspect="1"/>
          </p:cNvPicPr>
          <p:nvPr>
            <p:ph sz="half" idx="2"/>
          </p:nvPr>
        </p:nvPicPr>
        <p:blipFill>
          <a:blip r:embed="rId4"/>
          <a:stretch>
            <a:fillRect/>
          </a:stretch>
        </p:blipFill>
        <p:spPr>
          <a:xfrm>
            <a:off x="5181600" y="1538416"/>
            <a:ext cx="3090940" cy="2498113"/>
          </a:xfrm>
          <a:prstGeom prst="rect">
            <a:avLst/>
          </a:prstGeom>
        </p:spPr>
      </p:pic>
      <p:sp>
        <p:nvSpPr>
          <p:cNvPr id="23" name="TextBox 22"/>
          <p:cNvSpPr txBox="1"/>
          <p:nvPr/>
        </p:nvSpPr>
        <p:spPr>
          <a:xfrm flipH="1">
            <a:off x="5181600" y="4191000"/>
            <a:ext cx="3090940" cy="2462213"/>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Slave trader’s business in Atlanta, Georgia, 1864. Nearly 100 years after the </a:t>
            </a:r>
            <a:r>
              <a:rPr lang="en-US" sz="1400" i="1" dirty="0">
                <a:latin typeface="Times New Roman" panose="02020603050405020304" pitchFamily="18" charset="0"/>
                <a:cs typeface="Times New Roman" panose="02020603050405020304" pitchFamily="18" charset="0"/>
              </a:rPr>
              <a:t>Declaration of Independence </a:t>
            </a:r>
            <a:r>
              <a:rPr lang="en-US" sz="1400" dirty="0">
                <a:latin typeface="Times New Roman" panose="02020603050405020304" pitchFamily="18" charset="0"/>
                <a:cs typeface="Times New Roman" panose="02020603050405020304" pitchFamily="18" charset="0"/>
              </a:rPr>
              <a:t>proclaimed that “all men are created equal,” an entire race was being bought and sold as chattel, as property.  But the enslaved were not the only ones denied equality:  Women would also suffer second-class status and remain disenfranchised until the twentieth century. </a:t>
            </a:r>
          </a:p>
        </p:txBody>
      </p:sp>
    </p:spTree>
    <p:extLst>
      <p:ext uri="{BB962C8B-B14F-4D97-AF65-F5344CB8AC3E}">
        <p14:creationId xmlns:p14="http://schemas.microsoft.com/office/powerpoint/2010/main" val="4169760743"/>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0000CC"/>
                </a:solidFill>
                <a:latin typeface="Times New Roman" panose="02020603050405020304" pitchFamily="18" charset="0"/>
                <a:cs typeface="Times New Roman" panose="02020603050405020304" pitchFamily="18" charset="0"/>
              </a:rPr>
              <a:t>THE NINETEENTH CENTURY:</a:t>
            </a:r>
            <a:br>
              <a:rPr lang="en-US" sz="3600" b="1" dirty="0">
                <a:solidFill>
                  <a:srgbClr val="0000CC"/>
                </a:solidFill>
                <a:latin typeface="Times New Roman" panose="02020603050405020304" pitchFamily="18" charset="0"/>
                <a:cs typeface="Times New Roman" panose="02020603050405020304" pitchFamily="18" charset="0"/>
              </a:rPr>
            </a:br>
            <a:r>
              <a:rPr lang="en-US" sz="3600" b="1" dirty="0">
                <a:solidFill>
                  <a:srgbClr val="0000CC"/>
                </a:solidFill>
                <a:latin typeface="Times New Roman" panose="02020603050405020304" pitchFamily="18" charset="0"/>
                <a:cs typeface="Times New Roman" panose="02020603050405020304" pitchFamily="18" charset="0"/>
              </a:rPr>
              <a:t>“MANIFEST DESTINY”</a:t>
            </a:r>
          </a:p>
        </p:txBody>
      </p:sp>
      <p:sp>
        <p:nvSpPr>
          <p:cNvPr id="5" name="Slide Number Placeholder 4"/>
          <p:cNvSpPr>
            <a:spLocks noGrp="1"/>
          </p:cNvSpPr>
          <p:nvPr>
            <p:ph type="sldNum" sz="quarter" idx="12"/>
          </p:nvPr>
        </p:nvSpPr>
        <p:spPr/>
        <p:txBody>
          <a:bodyPr/>
          <a:lstStyle/>
          <a:p>
            <a:pPr>
              <a:defRPr/>
            </a:pPr>
            <a:fld id="{4AD075BC-03E9-42B0-AEFA-A44059C0EA1C}" type="slidenum">
              <a:rPr lang="en-US" altLang="en-US" smtClean="0"/>
              <a:pPr>
                <a:defRPr/>
              </a:pPr>
              <a:t>4</a:t>
            </a:fld>
            <a:endParaRPr lang="en-US" altLang="en-US" dirty="0"/>
          </a:p>
        </p:txBody>
      </p:sp>
      <p:pic>
        <p:nvPicPr>
          <p:cNvPr id="6" name="Content Placeholder 5" descr="Image result for images of manifest destiny"/>
          <p:cNvPicPr>
            <a:picLocks noGrp="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253044" y="2057400"/>
            <a:ext cx="4281886" cy="3183151"/>
          </a:xfrm>
          <a:prstGeom prst="rect">
            <a:avLst/>
          </a:prstGeom>
          <a:noFill/>
          <a:ln>
            <a:noFill/>
          </a:ln>
        </p:spPr>
      </p:pic>
      <p:pic>
        <p:nvPicPr>
          <p:cNvPr id="7" name="Picture 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724400" y="2056788"/>
            <a:ext cx="4038600" cy="3183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a:off x="4800600" y="5334000"/>
            <a:ext cx="4038600" cy="261610"/>
          </a:xfrm>
          <a:prstGeom prst="rect">
            <a:avLst/>
          </a:prstGeom>
          <a:noFill/>
        </p:spPr>
        <p:txBody>
          <a:bodyPr wrap="square" rtlCol="0">
            <a:spAutoFit/>
          </a:bodyPr>
          <a:lstStyle/>
          <a:p>
            <a:pPr algn="ctr"/>
            <a:r>
              <a:rPr lang="en-US" altLang="en-US" sz="1100" i="1" dirty="0">
                <a:latin typeface="Times New Roman" panose="02020603050405020304" pitchFamily="18" charset="0"/>
                <a:cs typeface="Times New Roman" panose="02020603050405020304" pitchFamily="18" charset="0"/>
              </a:rPr>
              <a:t>The Last of the Race, </a:t>
            </a:r>
            <a:r>
              <a:rPr lang="en-US" altLang="en-US" sz="1100" dirty="0">
                <a:latin typeface="Times New Roman" panose="02020603050405020304" pitchFamily="18" charset="0"/>
                <a:cs typeface="Times New Roman" panose="02020603050405020304" pitchFamily="18" charset="0"/>
              </a:rPr>
              <a:t>T.H. Matteson, 1847</a:t>
            </a:r>
          </a:p>
        </p:txBody>
      </p:sp>
      <p:sp>
        <p:nvSpPr>
          <p:cNvPr id="9" name="TextBox 8"/>
          <p:cNvSpPr txBox="1"/>
          <p:nvPr/>
        </p:nvSpPr>
        <p:spPr>
          <a:xfrm>
            <a:off x="327184" y="5377190"/>
            <a:ext cx="4281886" cy="261610"/>
          </a:xfrm>
          <a:prstGeom prst="rect">
            <a:avLst/>
          </a:prstGeom>
          <a:noFill/>
        </p:spPr>
        <p:txBody>
          <a:bodyPr wrap="square" rtlCol="0">
            <a:spAutoFit/>
          </a:bodyPr>
          <a:lstStyle/>
          <a:p>
            <a:pPr algn="ctr"/>
            <a:r>
              <a:rPr lang="en-US" sz="1100" i="1" dirty="0">
                <a:latin typeface="Times New Roman" panose="02020603050405020304" pitchFamily="18" charset="0"/>
                <a:cs typeface="Times New Roman" panose="02020603050405020304" pitchFamily="18" charset="0"/>
              </a:rPr>
              <a:t>American Progress</a:t>
            </a:r>
            <a:r>
              <a:rPr lang="en-US" sz="1100" dirty="0">
                <a:latin typeface="Times New Roman" panose="02020603050405020304" pitchFamily="18" charset="0"/>
                <a:cs typeface="Times New Roman" panose="02020603050405020304" pitchFamily="18" charset="0"/>
              </a:rPr>
              <a:t>, 1872, John Gast</a:t>
            </a:r>
          </a:p>
        </p:txBody>
      </p:sp>
    </p:spTree>
    <p:extLst>
      <p:ext uri="{BB962C8B-B14F-4D97-AF65-F5344CB8AC3E}">
        <p14:creationId xmlns:p14="http://schemas.microsoft.com/office/powerpoint/2010/main" val="3249882711"/>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0000CC"/>
                </a:solidFill>
                <a:latin typeface="Times New Roman" panose="02020603050405020304" pitchFamily="18" charset="0"/>
                <a:cs typeface="Times New Roman" panose="02020603050405020304" pitchFamily="18" charset="0"/>
              </a:rPr>
              <a:t>THE NINETEENTH CENTURY:</a:t>
            </a:r>
            <a:br>
              <a:rPr lang="en-US" sz="3200" b="1" dirty="0">
                <a:solidFill>
                  <a:srgbClr val="0000CC"/>
                </a:solidFill>
                <a:latin typeface="Times New Roman" panose="02020603050405020304" pitchFamily="18" charset="0"/>
                <a:cs typeface="Times New Roman" panose="02020603050405020304" pitchFamily="18" charset="0"/>
              </a:rPr>
            </a:br>
            <a:r>
              <a:rPr lang="en-US" sz="3200" b="1" dirty="0">
                <a:solidFill>
                  <a:srgbClr val="0000CC"/>
                </a:solidFill>
                <a:latin typeface="Times New Roman" panose="02020603050405020304" pitchFamily="18" charset="0"/>
                <a:cs typeface="Times New Roman" panose="02020603050405020304" pitchFamily="18" charset="0"/>
              </a:rPr>
              <a:t>“GIVE ME YOUR TIRED, YOUR POOR"</a:t>
            </a:r>
          </a:p>
        </p:txBody>
      </p:sp>
      <p:sp>
        <p:nvSpPr>
          <p:cNvPr id="5" name="Slide Number Placeholder 4"/>
          <p:cNvSpPr>
            <a:spLocks noGrp="1"/>
          </p:cNvSpPr>
          <p:nvPr>
            <p:ph type="sldNum" sz="quarter" idx="12"/>
          </p:nvPr>
        </p:nvSpPr>
        <p:spPr/>
        <p:txBody>
          <a:bodyPr/>
          <a:lstStyle/>
          <a:p>
            <a:pPr>
              <a:defRPr/>
            </a:pPr>
            <a:fld id="{4AD075BC-03E9-42B0-AEFA-A44059C0EA1C}" type="slidenum">
              <a:rPr lang="en-US" altLang="en-US" smtClean="0"/>
              <a:pPr>
                <a:defRPr/>
              </a:pPr>
              <a:t>5</a:t>
            </a:fld>
            <a:endParaRPr lang="en-US" altLang="en-US" dirty="0"/>
          </a:p>
        </p:txBody>
      </p:sp>
      <p:pic>
        <p:nvPicPr>
          <p:cNvPr id="6" name="Content Placeholder 5" descr="http://thumbs.media.smithsonianmag.com/filer/1c/2c/1c2cbb0d-e707-4262-8f97-4e65e820ef12/be072638.jpg__1072x0_q85_upscale.jpg"/>
          <p:cNvPicPr>
            <a:picLocks noGrp="1"/>
          </p:cNvPicPr>
          <p:nvPr>
            <p:ph sz="half" idx="2"/>
          </p:nvPr>
        </p:nvPicPr>
        <p:blipFill>
          <a:blip r:embed="rId3" cstate="hqprint">
            <a:extLst>
              <a:ext uri="{28A0092B-C50C-407E-A947-70E740481C1C}">
                <a14:useLocalDpi xmlns:a14="http://schemas.microsoft.com/office/drawing/2010/main" val="0"/>
              </a:ext>
            </a:extLst>
          </a:blip>
          <a:srcRect/>
          <a:stretch>
            <a:fillRect/>
          </a:stretch>
        </p:blipFill>
        <p:spPr bwMode="auto">
          <a:xfrm>
            <a:off x="5506212" y="1417638"/>
            <a:ext cx="2450592" cy="1956816"/>
          </a:xfrm>
          <a:prstGeom prst="rect">
            <a:avLst/>
          </a:prstGeom>
          <a:noFill/>
          <a:ln>
            <a:noFill/>
          </a:ln>
        </p:spPr>
      </p:pic>
      <p:sp>
        <p:nvSpPr>
          <p:cNvPr id="7" name="TextBox 6"/>
          <p:cNvSpPr txBox="1"/>
          <p:nvPr/>
        </p:nvSpPr>
        <p:spPr>
          <a:xfrm>
            <a:off x="5506212" y="3416842"/>
            <a:ext cx="2430780" cy="369332"/>
          </a:xfrm>
          <a:prstGeom prst="rect">
            <a:avLst/>
          </a:prstGeom>
          <a:noFill/>
        </p:spPr>
        <p:txBody>
          <a:bodyPr wrap="square" rtlCol="0">
            <a:spAutoFit/>
          </a:bodyPr>
          <a:lstStyle/>
          <a:p>
            <a:pPr algn="ctr"/>
            <a:r>
              <a:rPr lang="en-US" sz="900" dirty="0">
                <a:latin typeface="Times New Roman" panose="02020603050405020304" pitchFamily="18" charset="0"/>
                <a:cs typeface="Times New Roman" panose="02020603050405020304" pitchFamily="18" charset="0"/>
              </a:rPr>
              <a:t>“Lower East Side Taylor Shop,” Ca. 1890, Jacob Riis, ©Bettmann/CORBIS</a:t>
            </a:r>
          </a:p>
        </p:txBody>
      </p:sp>
      <p:sp>
        <p:nvSpPr>
          <p:cNvPr id="9" name="TextBox 8"/>
          <p:cNvSpPr txBox="1"/>
          <p:nvPr/>
        </p:nvSpPr>
        <p:spPr>
          <a:xfrm>
            <a:off x="5360008" y="5679735"/>
            <a:ext cx="2774442" cy="507831"/>
          </a:xfrm>
          <a:prstGeom prst="rect">
            <a:avLst/>
          </a:prstGeom>
          <a:noFill/>
        </p:spPr>
        <p:txBody>
          <a:bodyPr wrap="square" rtlCol="0">
            <a:spAutoFit/>
          </a:bodyPr>
          <a:lstStyle/>
          <a:p>
            <a:pPr algn="ctr" eaLnBrk="1" hangingPunct="1"/>
            <a:r>
              <a:rPr lang="en-US" altLang="en-US" sz="900" dirty="0">
                <a:latin typeface="Times New Roman" panose="02020603050405020304" pitchFamily="18" charset="0"/>
                <a:cs typeface="Times New Roman" panose="02020603050405020304" pitchFamily="18" charset="0"/>
              </a:rPr>
              <a:t>“Children Sleeping on Mulberry Street, N.Y.,” 1889, Jacob Riis, From the Jacob Riis Collection (#123), Museum of New York</a:t>
            </a:r>
          </a:p>
        </p:txBody>
      </p:sp>
      <p:sp>
        <p:nvSpPr>
          <p:cNvPr id="11" name="TextBox 10"/>
          <p:cNvSpPr txBox="1"/>
          <p:nvPr/>
        </p:nvSpPr>
        <p:spPr>
          <a:xfrm>
            <a:off x="5302758" y="6050281"/>
            <a:ext cx="45719" cy="369332"/>
          </a:xfrm>
          <a:prstGeom prst="rect">
            <a:avLst/>
          </a:prstGeom>
          <a:noFill/>
        </p:spPr>
        <p:txBody>
          <a:bodyPr wrap="square" rtlCol="0">
            <a:spAutoFit/>
          </a:bodyPr>
          <a:lstStyle/>
          <a:p>
            <a:endParaRPr lang="en-US" dirty="0"/>
          </a:p>
        </p:txBody>
      </p:sp>
      <p:pic>
        <p:nvPicPr>
          <p:cNvPr id="12" name="Content Placeholder 11" descr="Image result for Statue of Liberty"/>
          <p:cNvPicPr>
            <a:picLocks noGrp="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1030008" y="1413134"/>
            <a:ext cx="3771900" cy="2527459"/>
          </a:xfrm>
          <a:prstGeom prst="rect">
            <a:avLst/>
          </a:prstGeom>
          <a:noFill/>
          <a:ln>
            <a:noFill/>
          </a:ln>
        </p:spPr>
      </p:pic>
      <p:sp>
        <p:nvSpPr>
          <p:cNvPr id="13" name="TextBox 12"/>
          <p:cNvSpPr txBox="1"/>
          <p:nvPr/>
        </p:nvSpPr>
        <p:spPr>
          <a:xfrm>
            <a:off x="1030008" y="4267200"/>
            <a:ext cx="3771900" cy="230832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“Give me your tired, your poor,</a:t>
            </a:r>
          </a:p>
          <a:p>
            <a:r>
              <a:rPr lang="en-US" sz="1600" dirty="0">
                <a:latin typeface="Times New Roman" panose="02020603050405020304" pitchFamily="18" charset="0"/>
                <a:cs typeface="Times New Roman" panose="02020603050405020304" pitchFamily="18" charset="0"/>
              </a:rPr>
              <a:t>Your huddled masses yearning to breath free,</a:t>
            </a:r>
          </a:p>
          <a:p>
            <a:r>
              <a:rPr lang="en-US" sz="1600" dirty="0">
                <a:latin typeface="Times New Roman" panose="02020603050405020304" pitchFamily="18" charset="0"/>
                <a:cs typeface="Times New Roman" panose="02020603050405020304" pitchFamily="18" charset="0"/>
              </a:rPr>
              <a:t>The wretched refuse of your teeming shore.</a:t>
            </a:r>
          </a:p>
          <a:p>
            <a:r>
              <a:rPr lang="en-US" sz="1600" dirty="0">
                <a:latin typeface="Times New Roman" panose="02020603050405020304" pitchFamily="18" charset="0"/>
                <a:cs typeface="Times New Roman" panose="02020603050405020304" pitchFamily="18" charset="0"/>
              </a:rPr>
              <a:t>Send these, the homeless, tempest-tossed, to me:</a:t>
            </a:r>
          </a:p>
          <a:p>
            <a:r>
              <a:rPr lang="en-US" sz="1600" dirty="0">
                <a:latin typeface="Times New Roman" panose="02020603050405020304" pitchFamily="18" charset="0"/>
                <a:cs typeface="Times New Roman" panose="02020603050405020304" pitchFamily="18" charset="0"/>
              </a:rPr>
              <a:t>I lift my lamp beside the golden door.” </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Emma Lazarus, 1886</a:t>
            </a:r>
          </a:p>
        </p:txBody>
      </p:sp>
      <p:pic>
        <p:nvPicPr>
          <p:cNvPr id="3" name="Picture 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660236" y="3936088"/>
            <a:ext cx="2173986" cy="1743647"/>
          </a:xfrm>
          <a:prstGeom prst="rect">
            <a:avLst/>
          </a:prstGeom>
        </p:spPr>
      </p:pic>
    </p:spTree>
    <p:extLst>
      <p:ext uri="{BB962C8B-B14F-4D97-AF65-F5344CB8AC3E}">
        <p14:creationId xmlns:p14="http://schemas.microsoft.com/office/powerpoint/2010/main" val="135389652"/>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020762"/>
          </a:xfrm>
        </p:spPr>
        <p:txBody>
          <a:bodyPr/>
          <a:lstStyle/>
          <a:p>
            <a:r>
              <a:rPr lang="en-US" sz="3200" b="1" dirty="0">
                <a:solidFill>
                  <a:srgbClr val="0000CC"/>
                </a:solidFill>
                <a:latin typeface="Times New Roman" panose="02020603050405020304" pitchFamily="18" charset="0"/>
                <a:cs typeface="Times New Roman" panose="02020603050405020304" pitchFamily="18" charset="0"/>
              </a:rPr>
              <a:t>THE TWENTIETH CENTURY:</a:t>
            </a:r>
            <a:br>
              <a:rPr lang="en-US" sz="3200" b="1" dirty="0">
                <a:solidFill>
                  <a:srgbClr val="0000CC"/>
                </a:solidFill>
                <a:latin typeface="Times New Roman" panose="02020603050405020304" pitchFamily="18" charset="0"/>
                <a:cs typeface="Times New Roman" panose="02020603050405020304" pitchFamily="18" charset="0"/>
              </a:rPr>
            </a:br>
            <a:r>
              <a:rPr lang="en-US" sz="3200" b="1" dirty="0">
                <a:solidFill>
                  <a:srgbClr val="0000CC"/>
                </a:solidFill>
                <a:latin typeface="Times New Roman" panose="02020603050405020304" pitchFamily="18" charset="0"/>
                <a:cs typeface="Times New Roman" panose="02020603050405020304" pitchFamily="18" charset="0"/>
              </a:rPr>
              <a:t>CIVIL RIGHTS</a:t>
            </a:r>
            <a:endParaRPr lang="en-US" dirty="0"/>
          </a:p>
        </p:txBody>
      </p:sp>
      <p:pic>
        <p:nvPicPr>
          <p:cNvPr id="18" name="Content Placeholder 17"/>
          <p:cNvPicPr>
            <a:picLocks noGrp="1" noChangeAspect="1"/>
          </p:cNvPicPr>
          <p:nvPr>
            <p:ph sz="quarter" idx="2"/>
          </p:nvPr>
        </p:nvPicPr>
        <p:blipFill>
          <a:blip r:embed="rId3"/>
          <a:stretch>
            <a:fillRect/>
          </a:stretch>
        </p:blipFill>
        <p:spPr>
          <a:xfrm>
            <a:off x="5033959" y="1453661"/>
            <a:ext cx="3528441" cy="1923669"/>
          </a:xfrm>
          <a:prstGeom prst="rect">
            <a:avLst/>
          </a:prstGeom>
        </p:spPr>
      </p:pic>
      <p:pic>
        <p:nvPicPr>
          <p:cNvPr id="10" name="Content Placeholder 9"/>
          <p:cNvPicPr>
            <a:picLocks noGrp="1" noChangeAspect="1"/>
          </p:cNvPicPr>
          <p:nvPr>
            <p:ph sz="quarter" idx="3"/>
          </p:nvPr>
        </p:nvPicPr>
        <p:blipFill>
          <a:blip r:embed="rId4"/>
          <a:stretch>
            <a:fillRect/>
          </a:stretch>
        </p:blipFill>
        <p:spPr>
          <a:xfrm>
            <a:off x="730920" y="3938588"/>
            <a:ext cx="3513430" cy="2624190"/>
          </a:xfrm>
          <a:prstGeom prst="rect">
            <a:avLst/>
          </a:prstGeom>
        </p:spPr>
      </p:pic>
      <p:pic>
        <p:nvPicPr>
          <p:cNvPr id="20" name="Content Placeholder 19"/>
          <p:cNvPicPr>
            <a:picLocks noGrp="1" noChangeAspect="1"/>
          </p:cNvPicPr>
          <p:nvPr>
            <p:ph sz="quarter" idx="4"/>
          </p:nvPr>
        </p:nvPicPr>
        <p:blipFill>
          <a:blip r:embed="rId5"/>
          <a:stretch>
            <a:fillRect/>
          </a:stretch>
        </p:blipFill>
        <p:spPr>
          <a:xfrm>
            <a:off x="4965192" y="3938588"/>
            <a:ext cx="3657600" cy="2260283"/>
          </a:xfrm>
          <a:prstGeom prst="rect">
            <a:avLst/>
          </a:prstGeom>
        </p:spPr>
      </p:pic>
      <p:sp>
        <p:nvSpPr>
          <p:cNvPr id="7" name="Slide Number Placeholder 6"/>
          <p:cNvSpPr>
            <a:spLocks noGrp="1"/>
          </p:cNvSpPr>
          <p:nvPr>
            <p:ph type="sldNum" sz="quarter" idx="12"/>
          </p:nvPr>
        </p:nvSpPr>
        <p:spPr>
          <a:xfrm>
            <a:off x="6553200" y="6245225"/>
            <a:ext cx="2069592" cy="476250"/>
          </a:xfrm>
        </p:spPr>
        <p:txBody>
          <a:bodyPr/>
          <a:lstStyle/>
          <a:p>
            <a:pPr>
              <a:defRPr/>
            </a:pPr>
            <a:fld id="{9DA78B7E-43BA-438E-ACF5-4EA3E62508ED}" type="slidenum">
              <a:rPr lang="en-US" altLang="en-US" smtClean="0"/>
              <a:pPr>
                <a:defRPr/>
              </a:pPr>
              <a:t>6</a:t>
            </a:fld>
            <a:endParaRPr lang="en-US" altLang="en-US" dirty="0"/>
          </a:p>
        </p:txBody>
      </p:sp>
      <p:pic>
        <p:nvPicPr>
          <p:cNvPr id="8" name="Content Placeholder 7" descr="File:Women suffragists picketing in front of the White house.jpg"/>
          <p:cNvPicPr>
            <a:picLocks noGrp="1"/>
          </p:cNvPicPr>
          <p:nvPr>
            <p:ph sz="quarter" idx="1"/>
          </p:nvPr>
        </p:nvPicPr>
        <p:blipFill>
          <a:blip r:embed="rId6">
            <a:extLst>
              <a:ext uri="{28A0092B-C50C-407E-A947-70E740481C1C}">
                <a14:useLocalDpi xmlns:a14="http://schemas.microsoft.com/office/drawing/2010/main" val="0"/>
              </a:ext>
            </a:extLst>
          </a:blip>
          <a:srcRect/>
          <a:stretch>
            <a:fillRect/>
          </a:stretch>
        </p:blipFill>
        <p:spPr bwMode="auto">
          <a:xfrm>
            <a:off x="451338" y="1447800"/>
            <a:ext cx="4038600" cy="1923383"/>
          </a:xfrm>
          <a:prstGeom prst="rect">
            <a:avLst/>
          </a:prstGeom>
          <a:noFill/>
          <a:ln>
            <a:noFill/>
          </a:ln>
        </p:spPr>
      </p:pic>
      <p:sp>
        <p:nvSpPr>
          <p:cNvPr id="9" name="TextBox 8"/>
          <p:cNvSpPr txBox="1"/>
          <p:nvPr/>
        </p:nvSpPr>
        <p:spPr>
          <a:xfrm>
            <a:off x="445476" y="3394629"/>
            <a:ext cx="4084319" cy="454612"/>
          </a:xfrm>
          <a:prstGeom prst="rect">
            <a:avLst/>
          </a:prstGeom>
          <a:noFill/>
        </p:spPr>
        <p:txBody>
          <a:bodyPr wrap="square" rtlCol="0">
            <a:spAutoFit/>
          </a:bodyPr>
          <a:lstStyle/>
          <a:p>
            <a:pPr marL="0" marR="0" algn="ctr">
              <a:lnSpc>
                <a:spcPct val="107000"/>
              </a:lnSpc>
              <a:spcBef>
                <a:spcPts val="0"/>
              </a:spcBef>
              <a:spcAft>
                <a:spcPts val="800"/>
              </a:spcAft>
            </a:pPr>
            <a:r>
              <a:rPr lang="en-US" sz="1100" dirty="0">
                <a:latin typeface="Times New Roman" panose="02020603050405020304" pitchFamily="18" charset="0"/>
                <a:ea typeface="Calibri" panose="020F0502020204030204" pitchFamily="34" charset="0"/>
                <a:cs typeface="Times New Roman" panose="02020603050405020304" pitchFamily="18" charset="0"/>
              </a:rPr>
              <a:t>Anonymous, “The First Picket Line – College Day in the Picket Line,” 1917, Library of Congress</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Box 11"/>
          <p:cNvSpPr txBox="1"/>
          <p:nvPr/>
        </p:nvSpPr>
        <p:spPr>
          <a:xfrm>
            <a:off x="1637256" y="6568494"/>
            <a:ext cx="1666764" cy="253916"/>
          </a:xfrm>
          <a:prstGeom prst="rect">
            <a:avLst/>
          </a:prstGeom>
          <a:noFill/>
        </p:spPr>
        <p:txBody>
          <a:bodyPr wrap="square" rtlCol="0">
            <a:spAutoFit/>
          </a:bodyPr>
          <a:lstStyle/>
          <a:p>
            <a:pPr algn="ctr"/>
            <a:r>
              <a:rPr lang="en-US" sz="1050" dirty="0">
                <a:latin typeface="Times New Roman" panose="02020603050405020304" pitchFamily="18" charset="0"/>
                <a:cs typeface="Times New Roman" panose="02020603050405020304" pitchFamily="18" charset="0"/>
              </a:rPr>
              <a:t>Dorothea Lange, 1942</a:t>
            </a:r>
          </a:p>
        </p:txBody>
      </p:sp>
      <p:sp>
        <p:nvSpPr>
          <p:cNvPr id="19" name="TextBox 18"/>
          <p:cNvSpPr txBox="1"/>
          <p:nvPr/>
        </p:nvSpPr>
        <p:spPr>
          <a:xfrm>
            <a:off x="5033959" y="3413951"/>
            <a:ext cx="3528441" cy="253916"/>
          </a:xfrm>
          <a:prstGeom prst="rect">
            <a:avLst/>
          </a:prstGeom>
          <a:noFill/>
        </p:spPr>
        <p:txBody>
          <a:bodyPr wrap="square" rtlCol="0">
            <a:spAutoFit/>
          </a:bodyPr>
          <a:lstStyle/>
          <a:p>
            <a:pPr algn="ctr"/>
            <a:r>
              <a:rPr lang="en-US" sz="1050" dirty="0"/>
              <a:t>David L. Carlton, </a:t>
            </a:r>
            <a:r>
              <a:rPr lang="en-US" sz="1050" dirty="0">
                <a:hlinkClick r:id="rId7"/>
              </a:rPr>
              <a:t>www.Vanderbilt.edu</a:t>
            </a:r>
            <a:r>
              <a:rPr lang="en-US" sz="1050" dirty="0"/>
              <a:t>, 2009</a:t>
            </a:r>
          </a:p>
        </p:txBody>
      </p:sp>
      <p:sp>
        <p:nvSpPr>
          <p:cNvPr id="21" name="TextBox 20"/>
          <p:cNvSpPr txBox="1"/>
          <p:nvPr/>
        </p:nvSpPr>
        <p:spPr>
          <a:xfrm>
            <a:off x="4996328" y="6245225"/>
            <a:ext cx="3233272" cy="253916"/>
          </a:xfrm>
          <a:prstGeom prst="rect">
            <a:avLst/>
          </a:prstGeom>
          <a:noFill/>
        </p:spPr>
        <p:txBody>
          <a:bodyPr wrap="square" rtlCol="0">
            <a:spAutoFit/>
          </a:bodyPr>
          <a:lstStyle/>
          <a:p>
            <a:pPr algn="ctr"/>
            <a:r>
              <a:rPr lang="en-US" sz="1050" dirty="0">
                <a:latin typeface="Times New Roman" panose="02020603050405020304" pitchFamily="18" charset="0"/>
                <a:cs typeface="Times New Roman" panose="02020603050405020304" pitchFamily="18" charset="0"/>
              </a:rPr>
              <a:t>Public Domain</a:t>
            </a:r>
          </a:p>
        </p:txBody>
      </p:sp>
    </p:spTree>
    <p:extLst>
      <p:ext uri="{BB962C8B-B14F-4D97-AF65-F5344CB8AC3E}">
        <p14:creationId xmlns:p14="http://schemas.microsoft.com/office/powerpoint/2010/main" val="2512064259"/>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0000CC"/>
                </a:solidFill>
                <a:latin typeface="Times New Roman" panose="02020603050405020304" pitchFamily="18" charset="0"/>
                <a:cs typeface="Times New Roman" panose="02020603050405020304" pitchFamily="18" charset="0"/>
              </a:rPr>
              <a:t>THE TWENTY-FIRST CENTURY:</a:t>
            </a:r>
            <a:br>
              <a:rPr lang="en-US" sz="3600" b="1" dirty="0">
                <a:solidFill>
                  <a:srgbClr val="0000CC"/>
                </a:solidFill>
                <a:latin typeface="Times New Roman" panose="02020603050405020304" pitchFamily="18" charset="0"/>
                <a:cs typeface="Times New Roman" panose="02020603050405020304" pitchFamily="18" charset="0"/>
              </a:rPr>
            </a:br>
            <a:r>
              <a:rPr lang="en-US" sz="3600" b="1" dirty="0">
                <a:solidFill>
                  <a:srgbClr val="0000CC"/>
                </a:solidFill>
                <a:latin typeface="Times New Roman" panose="02020603050405020304" pitchFamily="18" charset="0"/>
                <a:cs typeface="Times New Roman" panose="02020603050405020304" pitchFamily="18" charset="0"/>
              </a:rPr>
              <a:t>THE TENSION CONTINUES</a:t>
            </a:r>
            <a:endParaRPr lang="en-US" sz="3600" dirty="0"/>
          </a:p>
        </p:txBody>
      </p:sp>
      <p:sp>
        <p:nvSpPr>
          <p:cNvPr id="6" name="Slide Number Placeholder 5"/>
          <p:cNvSpPr>
            <a:spLocks noGrp="1"/>
          </p:cNvSpPr>
          <p:nvPr>
            <p:ph type="sldNum" sz="quarter" idx="12"/>
          </p:nvPr>
        </p:nvSpPr>
        <p:spPr/>
        <p:txBody>
          <a:bodyPr/>
          <a:lstStyle/>
          <a:p>
            <a:pPr>
              <a:defRPr/>
            </a:pPr>
            <a:fld id="{C1F9D723-0D23-4F2A-829F-47AD28C6D123}" type="slidenum">
              <a:rPr lang="en-US" altLang="en-US" smtClean="0"/>
              <a:pPr>
                <a:defRPr/>
              </a:pPr>
              <a:t>7</a:t>
            </a:fld>
            <a:endParaRPr lang="en-US" altLang="en-US" dirty="0"/>
          </a:p>
        </p:txBody>
      </p:sp>
      <p:pic>
        <p:nvPicPr>
          <p:cNvPr id="7" name="Online Image Placeholder 7"/>
          <p:cNvPicPr>
            <a:picLocks noGrp="1" noChangeAspect="1"/>
          </p:cNvPicPr>
          <p:nvPr>
            <p:ph sz="half" idx="1"/>
          </p:nvPr>
        </p:nvPicPr>
        <p:blipFill>
          <a:blip r:embed="rId3"/>
          <a:stretch>
            <a:fillRect/>
          </a:stretch>
        </p:blipFill>
        <p:spPr>
          <a:xfrm>
            <a:off x="1752600" y="3892258"/>
            <a:ext cx="1650086" cy="2230232"/>
          </a:xfrm>
          <a:prstGeom prst="rect">
            <a:avLst/>
          </a:prstGeom>
        </p:spPr>
      </p:pic>
      <p:sp>
        <p:nvSpPr>
          <p:cNvPr id="8" name="Rectangle 7"/>
          <p:cNvSpPr/>
          <p:nvPr/>
        </p:nvSpPr>
        <p:spPr>
          <a:xfrm>
            <a:off x="1435754" y="6183348"/>
            <a:ext cx="2283777" cy="584775"/>
          </a:xfrm>
          <a:prstGeom prst="rect">
            <a:avLst/>
          </a:prstGeom>
        </p:spPr>
        <p:txBody>
          <a:bodyPr wrap="square">
            <a:spAutoFit/>
          </a:bodyPr>
          <a:lstStyle/>
          <a:p>
            <a:pPr algn="ctr"/>
            <a:r>
              <a:rPr lang="en-US" sz="800" dirty="0">
                <a:latin typeface="Times New Roman" panose="02020603050405020304" pitchFamily="18" charset="0"/>
                <a:cs typeface="Times New Roman" panose="02020603050405020304" pitchFamily="18" charset="0"/>
              </a:rPr>
              <a:t>“Respect Immigration or Expect Resistance,” February 4, 2017, Pax Ahimsa Gethen (</a:t>
            </a:r>
            <a:r>
              <a:rPr lang="en-US" sz="800" u="sng" dirty="0">
                <a:latin typeface="Times New Roman" panose="02020603050405020304" pitchFamily="18" charset="0"/>
                <a:cs typeface="Times New Roman" panose="02020603050405020304" pitchFamily="18" charset="0"/>
                <a:hlinkClick r:id="rId4"/>
              </a:rPr>
              <a:t>https://commons.wikimedia.org/wiki/File:NoBanNoWall_SF_20170204-1728.jpg</a:t>
            </a:r>
            <a:endParaRPr lang="en-US" sz="800" dirty="0">
              <a:latin typeface="Times New Roman" panose="02020603050405020304" pitchFamily="18" charset="0"/>
              <a:cs typeface="Times New Roman" panose="02020603050405020304" pitchFamily="18" charset="0"/>
            </a:endParaRPr>
          </a:p>
        </p:txBody>
      </p:sp>
      <p:pic>
        <p:nvPicPr>
          <p:cNvPr id="9" name="Content Placeholder 6"/>
          <p:cNvPicPr>
            <a:picLocks noGrp="1" noChangeAspect="1"/>
          </p:cNvPicPr>
          <p:nvPr>
            <p:ph sz="quarter" idx="2"/>
          </p:nvPr>
        </p:nvPicPr>
        <p:blipFill>
          <a:blip r:embed="rId5"/>
          <a:stretch>
            <a:fillRect/>
          </a:stretch>
        </p:blipFill>
        <p:spPr>
          <a:xfrm>
            <a:off x="4489728" y="1427627"/>
            <a:ext cx="3529013" cy="2355152"/>
          </a:xfrm>
          <a:prstGeom prst="rect">
            <a:avLst/>
          </a:prstGeom>
        </p:spPr>
      </p:pic>
      <p:sp>
        <p:nvSpPr>
          <p:cNvPr id="11" name="Rectangle 10"/>
          <p:cNvSpPr/>
          <p:nvPr/>
        </p:nvSpPr>
        <p:spPr>
          <a:xfrm rot="16200000">
            <a:off x="7121679" y="2384764"/>
            <a:ext cx="2365141" cy="430887"/>
          </a:xfrm>
          <a:prstGeom prst="rect">
            <a:avLst/>
          </a:prstGeom>
        </p:spPr>
        <p:txBody>
          <a:bodyPr wrap="square">
            <a:spAutoFit/>
          </a:bodyPr>
          <a:lstStyle/>
          <a:p>
            <a:pPr algn="ctr"/>
            <a:r>
              <a:rPr lang="en-US" sz="1100" dirty="0"/>
              <a:t>Melissa Golden, June 13, 2012  </a:t>
            </a:r>
          </a:p>
          <a:p>
            <a:pPr algn="ctr"/>
            <a:r>
              <a:rPr lang="en-US" sz="1100" dirty="0">
                <a:hlinkClick r:id="rId6"/>
              </a:rPr>
              <a:t>http://</a:t>
            </a:r>
            <a:r>
              <a:rPr lang="en-US" sz="800" dirty="0">
                <a:hlinkClick r:id="rId6"/>
              </a:rPr>
              <a:t>goldenhourblog.com/2012/06/13/pipelineprotest</a:t>
            </a:r>
            <a:endParaRPr lang="en-US" sz="800" dirty="0"/>
          </a:p>
        </p:txBody>
      </p:sp>
      <p:sp>
        <p:nvSpPr>
          <p:cNvPr id="4" name="Content Placeholder 3"/>
          <p:cNvSpPr>
            <a:spLocks noGrp="1"/>
          </p:cNvSpPr>
          <p:nvPr>
            <p:ph sz="quarter" idx="3"/>
          </p:nvPr>
        </p:nvSpPr>
        <p:spPr>
          <a:xfrm>
            <a:off x="4489728" y="3892258"/>
            <a:ext cx="4038600" cy="2352967"/>
          </a:xfrm>
          <a:solidFill>
            <a:srgbClr val="FFC000"/>
          </a:solidFill>
        </p:spPr>
        <p:txBody>
          <a:bodyPr/>
          <a:lstStyle/>
          <a:p>
            <a:pPr marL="0" indent="0">
              <a:buNone/>
            </a:pPr>
            <a:r>
              <a:rPr lang="en-US" sz="1800" b="1" dirty="0">
                <a:latin typeface="Script MT Bold" panose="03040602040607080904" pitchFamily="66" charset="0"/>
              </a:rPr>
              <a:t>The U.S. Bill of Rights</a:t>
            </a:r>
            <a:r>
              <a:rPr lang="en-US" sz="1800" dirty="0">
                <a:latin typeface="Script MT Bold" panose="03040602040607080904" pitchFamily="66" charset="0"/>
              </a:rPr>
              <a:t>: </a:t>
            </a:r>
            <a:r>
              <a:rPr lang="en-US" sz="1800" b="1" dirty="0">
                <a:latin typeface="Script MT Bold" panose="03040602040607080904" pitchFamily="66" charset="0"/>
              </a:rPr>
              <a:t>Amendment I</a:t>
            </a:r>
            <a:endParaRPr lang="en-US" sz="1800" dirty="0">
              <a:latin typeface="Script MT Bold" panose="03040602040607080904" pitchFamily="66" charset="0"/>
            </a:endParaRPr>
          </a:p>
          <a:p>
            <a:pPr marL="0" indent="0">
              <a:buNone/>
            </a:pPr>
            <a:r>
              <a:rPr lang="en-US" sz="1800" dirty="0">
                <a:latin typeface="Script MT Bold" panose="03040602040607080904" pitchFamily="66" charset="0"/>
              </a:rPr>
              <a:t>Congress shall make no law respecting an establishment of religion, or prohibiting the free exercise thereof; or abridging the freedom of speech, or of the press; or the right of the people peaceably to assemble, and to petition the Government for a redress of grievances</a:t>
            </a:r>
            <a:r>
              <a:rPr lang="en-US" sz="1600" dirty="0">
                <a:latin typeface="Script MT Bold" panose="03040602040607080904" pitchFamily="66" charset="0"/>
              </a:rPr>
              <a:t>. </a:t>
            </a:r>
          </a:p>
          <a:p>
            <a:endParaRPr lang="en-US" dirty="0"/>
          </a:p>
        </p:txBody>
      </p:sp>
      <p:pic>
        <p:nvPicPr>
          <p:cNvPr id="10" name="Picture 9" descr="Image result for Images of anti-muslim protests"/>
          <p:cNvPicPr/>
          <p:nvPr/>
        </p:nvPicPr>
        <p:blipFill>
          <a:blip r:embed="rId7">
            <a:extLst>
              <a:ext uri="{28A0092B-C50C-407E-A947-70E740481C1C}">
                <a14:useLocalDpi xmlns:a14="http://schemas.microsoft.com/office/drawing/2010/main" val="0"/>
              </a:ext>
            </a:extLst>
          </a:blip>
          <a:srcRect/>
          <a:stretch>
            <a:fillRect/>
          </a:stretch>
        </p:blipFill>
        <p:spPr bwMode="auto">
          <a:xfrm>
            <a:off x="962279" y="1417638"/>
            <a:ext cx="3302000" cy="1774825"/>
          </a:xfrm>
          <a:prstGeom prst="rect">
            <a:avLst/>
          </a:prstGeom>
          <a:noFill/>
          <a:ln>
            <a:noFill/>
          </a:ln>
        </p:spPr>
      </p:pic>
      <p:sp>
        <p:nvSpPr>
          <p:cNvPr id="3" name="Rectangle 2"/>
          <p:cNvSpPr/>
          <p:nvPr/>
        </p:nvSpPr>
        <p:spPr>
          <a:xfrm>
            <a:off x="962279" y="3283170"/>
            <a:ext cx="3302000" cy="355738"/>
          </a:xfrm>
          <a:prstGeom prst="rect">
            <a:avLst/>
          </a:prstGeom>
        </p:spPr>
        <p:txBody>
          <a:bodyPr wrap="square">
            <a:spAutoFit/>
          </a:bodyPr>
          <a:lstStyle/>
          <a:p>
            <a:pPr marL="0" marR="0">
              <a:lnSpc>
                <a:spcPct val="107000"/>
              </a:lnSpc>
              <a:spcBef>
                <a:spcPts val="0"/>
              </a:spcBef>
              <a:spcAft>
                <a:spcPts val="800"/>
              </a:spcAft>
            </a:pPr>
            <a:r>
              <a:rPr lang="en-US" sz="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http://www.rawstory.com/wp-content/uploads/2015/10/antimuslim-protest-800x430.jpg</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0450310"/>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sz="3600" b="1" dirty="0">
                <a:solidFill>
                  <a:srgbClr val="0000CC"/>
                </a:solidFill>
                <a:latin typeface="Times New Roman" panose="02020603050405020304" pitchFamily="18" charset="0"/>
                <a:cs typeface="Times New Roman" panose="02020603050405020304" pitchFamily="18" charset="0"/>
              </a:rPr>
              <a:t>THE RULE OF LAW:</a:t>
            </a:r>
            <a:br>
              <a:rPr lang="en-US" sz="3600" b="1" dirty="0">
                <a:solidFill>
                  <a:srgbClr val="0000CC"/>
                </a:solidFill>
                <a:latin typeface="Times New Roman" panose="02020603050405020304" pitchFamily="18" charset="0"/>
                <a:cs typeface="Times New Roman" panose="02020603050405020304" pitchFamily="18" charset="0"/>
              </a:rPr>
            </a:br>
            <a:r>
              <a:rPr lang="en-US" sz="3600" b="1" dirty="0">
                <a:solidFill>
                  <a:srgbClr val="0000CC"/>
                </a:solidFill>
                <a:latin typeface="Times New Roman" panose="02020603050405020304" pitchFamily="18" charset="0"/>
                <a:cs typeface="Times New Roman" panose="02020603050405020304" pitchFamily="18" charset="0"/>
              </a:rPr>
              <a:t>THE TENSION CONTINUES</a:t>
            </a:r>
          </a:p>
        </p:txBody>
      </p:sp>
      <p:sp>
        <p:nvSpPr>
          <p:cNvPr id="3" name="Slide Number Placeholder 2"/>
          <p:cNvSpPr>
            <a:spLocks noGrp="1"/>
          </p:cNvSpPr>
          <p:nvPr>
            <p:ph type="sldNum" sz="quarter" idx="12"/>
          </p:nvPr>
        </p:nvSpPr>
        <p:spPr/>
        <p:txBody>
          <a:bodyPr/>
          <a:lstStyle/>
          <a:p>
            <a:pPr>
              <a:defRPr/>
            </a:pPr>
            <a:fld id="{22AD21FE-5798-4D00-A581-FD56535234DE}" type="slidenum">
              <a:rPr lang="en-US" altLang="en-US" smtClean="0"/>
              <a:pPr>
                <a:defRPr/>
              </a:pPr>
              <a:t>8</a:t>
            </a:fld>
            <a:endParaRPr lang="en-US" altLang="en-US" dirty="0"/>
          </a:p>
        </p:txBody>
      </p:sp>
      <p:sp>
        <p:nvSpPr>
          <p:cNvPr id="4" name="TextBox 3"/>
          <p:cNvSpPr txBox="1"/>
          <p:nvPr/>
        </p:nvSpPr>
        <p:spPr>
          <a:xfrm>
            <a:off x="3810000" y="1828800"/>
            <a:ext cx="2133600" cy="2308324"/>
          </a:xfrm>
          <a:prstGeom prst="rect">
            <a:avLst/>
          </a:prstGeom>
          <a:noFill/>
        </p:spPr>
        <p:txBody>
          <a:bodyPr wrap="square" rtlCol="0">
            <a:spAutoFit/>
          </a:bodyPr>
          <a:lstStyle/>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r>
              <a:rPr lang="en-US" dirty="0">
                <a:solidFill>
                  <a:srgbClr val="CC3300"/>
                </a:solidFill>
                <a:latin typeface="Times New Roman" panose="02020603050405020304" pitchFamily="18" charset="0"/>
                <a:cs typeface="Times New Roman" panose="02020603050405020304" pitchFamily="18" charset="0"/>
              </a:rPr>
              <a:t>EQUALITY</a:t>
            </a:r>
          </a:p>
          <a:p>
            <a:pPr algn="ctr"/>
            <a:r>
              <a:rPr lang="en-US" dirty="0">
                <a:solidFill>
                  <a:srgbClr val="CC3300"/>
                </a:solidFill>
                <a:latin typeface="Times New Roman" panose="02020603050405020304" pitchFamily="18" charset="0"/>
                <a:cs typeface="Times New Roman" panose="02020603050405020304" pitchFamily="18" charset="0"/>
              </a:rPr>
              <a:t>FAIRNESS</a:t>
            </a:r>
          </a:p>
          <a:p>
            <a:pPr algn="ctr"/>
            <a:r>
              <a:rPr lang="en-US" dirty="0">
                <a:solidFill>
                  <a:srgbClr val="CC3300"/>
                </a:solidFill>
                <a:latin typeface="Times New Roman" panose="02020603050405020304" pitchFamily="18" charset="0"/>
                <a:cs typeface="Times New Roman" panose="02020603050405020304" pitchFamily="18" charset="0"/>
              </a:rPr>
              <a:t>FREEDOM</a:t>
            </a:r>
          </a:p>
          <a:p>
            <a:pPr algn="ctr"/>
            <a:r>
              <a:rPr lang="en-US" dirty="0">
                <a:solidFill>
                  <a:srgbClr val="CC3300"/>
                </a:solidFill>
                <a:latin typeface="Times New Roman" panose="02020603050405020304" pitchFamily="18" charset="0"/>
                <a:cs typeface="Times New Roman" panose="02020603050405020304" pitchFamily="18" charset="0"/>
              </a:rPr>
              <a:t>STABILITY</a:t>
            </a:r>
          </a:p>
          <a:p>
            <a:pPr algn="ctr"/>
            <a:r>
              <a:rPr lang="en-US" dirty="0">
                <a:solidFill>
                  <a:srgbClr val="CC3300"/>
                </a:solidFill>
                <a:latin typeface="Times New Roman" panose="02020603050405020304" pitchFamily="18" charset="0"/>
                <a:cs typeface="Times New Roman" panose="02020603050405020304" pitchFamily="18" charset="0"/>
              </a:rPr>
              <a:t>SECURITY</a:t>
            </a:r>
          </a:p>
          <a:p>
            <a:pPr algn="ctr"/>
            <a:r>
              <a:rPr lang="en-US" dirty="0">
                <a:solidFill>
                  <a:srgbClr val="CC3300"/>
                </a:solidFill>
                <a:latin typeface="Times New Roman" panose="02020603050405020304" pitchFamily="18" charset="0"/>
                <a:cs typeface="Times New Roman" panose="02020603050405020304" pitchFamily="18" charset="0"/>
              </a:rPr>
              <a:t>JUSTICE</a:t>
            </a:r>
          </a:p>
        </p:txBody>
      </p:sp>
      <p:sp>
        <p:nvSpPr>
          <p:cNvPr id="5" name="TextBox 4"/>
          <p:cNvSpPr txBox="1"/>
          <p:nvPr/>
        </p:nvSpPr>
        <p:spPr>
          <a:xfrm>
            <a:off x="457200" y="2895600"/>
            <a:ext cx="1600200" cy="646331"/>
          </a:xfrm>
          <a:prstGeom prst="rect">
            <a:avLst/>
          </a:prstGeom>
          <a:noFill/>
        </p:spPr>
        <p:txBody>
          <a:bodyPr wrap="square" rtlCol="0">
            <a:spAutoFit/>
          </a:bodyPr>
          <a:lstStyle/>
          <a:p>
            <a:pPr algn="ctr"/>
            <a:r>
              <a:rPr lang="en-US" b="1" dirty="0">
                <a:solidFill>
                  <a:srgbClr val="CC3300"/>
                </a:solidFill>
                <a:latin typeface="Times New Roman" panose="02020603050405020304" pitchFamily="18" charset="0"/>
                <a:cs typeface="Times New Roman" panose="02020603050405020304" pitchFamily="18" charset="0"/>
              </a:rPr>
              <a:t>INDIVIDUAL</a:t>
            </a:r>
          </a:p>
          <a:p>
            <a:pPr algn="ctr"/>
            <a:r>
              <a:rPr lang="en-US" b="1" dirty="0">
                <a:solidFill>
                  <a:srgbClr val="CC3300"/>
                </a:solidFill>
                <a:latin typeface="Times New Roman" panose="02020603050405020304" pitchFamily="18" charset="0"/>
                <a:cs typeface="Times New Roman" panose="02020603050405020304" pitchFamily="18" charset="0"/>
              </a:rPr>
              <a:t>RIGHTS</a:t>
            </a:r>
          </a:p>
        </p:txBody>
      </p:sp>
      <p:sp>
        <p:nvSpPr>
          <p:cNvPr id="7" name="TextBox 6"/>
          <p:cNvSpPr txBox="1"/>
          <p:nvPr/>
        </p:nvSpPr>
        <p:spPr>
          <a:xfrm>
            <a:off x="7010400" y="2923387"/>
            <a:ext cx="1676400" cy="646331"/>
          </a:xfrm>
          <a:prstGeom prst="rect">
            <a:avLst/>
          </a:prstGeom>
          <a:noFill/>
        </p:spPr>
        <p:txBody>
          <a:bodyPr wrap="square" rtlCol="0">
            <a:spAutoFit/>
          </a:bodyPr>
          <a:lstStyle/>
          <a:p>
            <a:pPr algn="ctr"/>
            <a:r>
              <a:rPr lang="en-US" b="1" dirty="0">
                <a:solidFill>
                  <a:srgbClr val="CC3300"/>
                </a:solidFill>
                <a:latin typeface="Times New Roman" panose="02020603050405020304" pitchFamily="18" charset="0"/>
                <a:cs typeface="Times New Roman" panose="02020603050405020304" pitchFamily="18" charset="0"/>
              </a:rPr>
              <a:t>COMMON </a:t>
            </a:r>
          </a:p>
          <a:p>
            <a:pPr algn="ctr"/>
            <a:r>
              <a:rPr lang="en-US" b="1" dirty="0">
                <a:solidFill>
                  <a:srgbClr val="CC3300"/>
                </a:solidFill>
                <a:latin typeface="Times New Roman" panose="02020603050405020304" pitchFamily="18" charset="0"/>
                <a:cs typeface="Times New Roman" panose="02020603050405020304" pitchFamily="18" charset="0"/>
              </a:rPr>
              <a:t>GOOD</a:t>
            </a:r>
          </a:p>
        </p:txBody>
      </p:sp>
      <p:sp>
        <p:nvSpPr>
          <p:cNvPr id="8" name="Left Brace 7"/>
          <p:cNvSpPr/>
          <p:nvPr/>
        </p:nvSpPr>
        <p:spPr>
          <a:xfrm>
            <a:off x="4191000" y="3200400"/>
            <a:ext cx="155448" cy="914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3" name="Straight Arrow Connector 12"/>
          <p:cNvCxnSpPr>
            <a:cxnSpLocks/>
          </p:cNvCxnSpPr>
          <p:nvPr/>
        </p:nvCxnSpPr>
        <p:spPr>
          <a:xfrm flipH="1" flipV="1">
            <a:off x="2951018" y="3150524"/>
            <a:ext cx="20782" cy="4987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flipV="1">
            <a:off x="2344189" y="3183777"/>
            <a:ext cx="1584267" cy="8310"/>
          </a:xfrm>
          <a:prstGeom prst="straightConnector1">
            <a:avLst/>
          </a:prstGeom>
          <a:ln w="76200">
            <a:headEnd type="triangle"/>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p:cNvCxnSpPr/>
          <p:nvPr/>
        </p:nvCxnSpPr>
        <p:spPr>
          <a:xfrm>
            <a:off x="6056376" y="2982962"/>
            <a:ext cx="914400" cy="9144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cxnSpLocks/>
          </p:cNvCxnSpPr>
          <p:nvPr/>
        </p:nvCxnSpPr>
        <p:spPr>
          <a:xfrm flipH="1">
            <a:off x="5715001" y="3200400"/>
            <a:ext cx="1447799" cy="0"/>
          </a:xfrm>
          <a:prstGeom prst="straightConnector1">
            <a:avLst/>
          </a:prstGeom>
          <a:ln w="76200">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76689506"/>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Placeholder 8"/>
          <p:cNvSpPr>
            <a:spLocks noGrp="1"/>
          </p:cNvSpPr>
          <p:nvPr>
            <p:ph type="body" sz="half" idx="2"/>
          </p:nvPr>
        </p:nvSpPr>
        <p:spPr>
          <a:xfrm>
            <a:off x="1792288" y="5367338"/>
            <a:ext cx="5486400" cy="1185862"/>
          </a:xfrm>
        </p:spPr>
        <p:txBody>
          <a:bodyPr/>
          <a:lstStyle/>
          <a:p>
            <a:endParaRPr lang="en-US" altLang="en-US" dirty="0">
              <a:ea typeface="ＭＳ Ｐゴシック" panose="020B0600070205080204" pitchFamily="34" charset="-128"/>
            </a:endParaRPr>
          </a:p>
          <a:p>
            <a:pPr algn="ctr"/>
            <a:r>
              <a:rPr lang="en-US" altLang="en-US" dirty="0">
                <a:ea typeface="ＭＳ Ｐゴシック" panose="020B0600070205080204" pitchFamily="34" charset="-128"/>
              </a:rPr>
              <a:t>© Copyright 2017 Center for Teaching the Rule of Law</a:t>
            </a:r>
          </a:p>
        </p:txBody>
      </p:sp>
      <p:sp>
        <p:nvSpPr>
          <p:cNvPr id="31747"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56520550-EFF5-43DA-A8DB-B5A08BD90442}" type="slidenum">
              <a:rPr lang="en-US" altLang="en-US" sz="1400" smtClean="0"/>
              <a:pPr>
                <a:spcBef>
                  <a:spcPct val="0"/>
                </a:spcBef>
                <a:buFontTx/>
                <a:buNone/>
              </a:pPr>
              <a:t>9</a:t>
            </a:fld>
            <a:endParaRPr lang="en-US" altLang="en-US" sz="1400" dirty="0"/>
          </a:p>
        </p:txBody>
      </p:sp>
      <p:pic>
        <p:nvPicPr>
          <p:cNvPr id="31748" name="Picture 5" descr="C:\Users\timothy\AppData\Local\Microsoft\Windows\Temporary Internet Files\Content.Outlook\QBU7R30D\CTRoL_FinalLogo_S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288" y="228600"/>
            <a:ext cx="5678487" cy="521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3270</TotalTime>
  <Words>1356</Words>
  <Application>Microsoft Office PowerPoint</Application>
  <PresentationFormat>On-screen Show (4:3)</PresentationFormat>
  <Paragraphs>99</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Charlemagne Std</vt:lpstr>
      <vt:lpstr>Script MT Bold</vt:lpstr>
      <vt:lpstr>Times New Roman</vt:lpstr>
      <vt:lpstr>Default Design</vt:lpstr>
      <vt:lpstr>THE RULE OF LAW IN AMERICA:   TRYING TO GET IT RIGHT</vt:lpstr>
      <vt:lpstr>THE SEVENTEENTH CENTURY:  “A CITY ON A HILL”</vt:lpstr>
      <vt:lpstr>THE EIGHTEENTH CENTURY:  “ALL MEN ARE CREATED EQUAL”</vt:lpstr>
      <vt:lpstr>THE NINETEENTH CENTURY: “MANIFEST DESTINY”</vt:lpstr>
      <vt:lpstr>THE NINETEENTH CENTURY: “GIVE ME YOUR TIRED, YOUR POOR"</vt:lpstr>
      <vt:lpstr>THE TWENTIETH CENTURY: CIVIL RIGHTS</vt:lpstr>
      <vt:lpstr>THE TWENTY-FIRST CENTURY: THE TENSION CONTINUES</vt:lpstr>
      <vt:lpstr>THE RULE OF LAW: THE TENSION CONTINUES</vt:lpstr>
      <vt:lpstr>PowerPoint Presentation</vt:lpstr>
    </vt:vector>
  </TitlesOfParts>
  <Company>School District of Lancaster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ORESTEIA</dc:title>
  <dc:creator>Tim Isaacs</dc:creator>
  <cp:lastModifiedBy>John Koehler</cp:lastModifiedBy>
  <cp:revision>276</cp:revision>
  <cp:lastPrinted>2017-02-01T21:46:48Z</cp:lastPrinted>
  <dcterms:created xsi:type="dcterms:W3CDTF">2011-05-05T16:21:01Z</dcterms:created>
  <dcterms:modified xsi:type="dcterms:W3CDTF">2020-05-12T00:59:31Z</dcterms:modified>
</cp:coreProperties>
</file>