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78" r:id="rId2"/>
    <p:sldId id="265" r:id="rId3"/>
    <p:sldId id="264" r:id="rId4"/>
    <p:sldId id="266" r:id="rId5"/>
    <p:sldId id="267" r:id="rId6"/>
    <p:sldId id="268" r:id="rId7"/>
    <p:sldId id="269" r:id="rId8"/>
    <p:sldId id="270" r:id="rId9"/>
    <p:sldId id="271" r:id="rId10"/>
    <p:sldId id="279" r:id="rId11"/>
    <p:sldId id="280" r:id="rId12"/>
    <p:sldId id="281" r:id="rId13"/>
    <p:sldId id="282" r:id="rId14"/>
    <p:sldId id="275" r:id="rId15"/>
    <p:sldId id="276" r:id="rId16"/>
    <p:sldId id="284" r:id="rId17"/>
  </p:sldIdLst>
  <p:sldSz cx="9144000" cy="6858000" type="screen4x3"/>
  <p:notesSz cx="6858000" cy="9101138"/>
  <p:defaultTextStyle>
    <a:defPPr>
      <a:defRPr lang="en-US"/>
    </a:defPPr>
    <a:lvl1pPr algn="l" rtl="0" eaLnBrk="0" fontAlgn="base" hangingPunct="0">
      <a:spcBef>
        <a:spcPct val="0"/>
      </a:spcBef>
      <a:spcAft>
        <a:spcPct val="0"/>
      </a:spcAft>
      <a:defRPr kern="1200">
        <a:solidFill>
          <a:schemeClr val="tx1"/>
        </a:solidFill>
        <a:latin typeface="Charlemagne Std" pitchFamily="82"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harlemagne Std" pitchFamily="82"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harlemagne Std" pitchFamily="82"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harlemagne Std" pitchFamily="82"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harlemagne Std" pitchFamily="82"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harlemagne Std" pitchFamily="82"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harlemagne Std" pitchFamily="82"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harlemagne Std" pitchFamily="82"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harlemagne Std" pitchFamily="8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E2E2E2"/>
    <a:srgbClr val="FFFF99"/>
    <a:srgbClr val="FFFFC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5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B1D0F771-DE54-46D0-83CF-5B4CD792FCDD}"/>
              </a:ext>
            </a:extLst>
          </p:cNvPr>
          <p:cNvSpPr>
            <a:spLocks noGrp="1" noChangeArrowheads="1"/>
          </p:cNvSpPr>
          <p:nvPr>
            <p:ph type="hdr" sz="quarte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Arial" charset="0"/>
              </a:defRPr>
            </a:lvl1pPr>
          </a:lstStyle>
          <a:p>
            <a:pPr>
              <a:defRPr/>
            </a:pPr>
            <a:endParaRPr lang="en-US"/>
          </a:p>
        </p:txBody>
      </p:sp>
      <p:sp>
        <p:nvSpPr>
          <p:cNvPr id="48131" name="Rectangle 3">
            <a:extLst>
              <a:ext uri="{FF2B5EF4-FFF2-40B4-BE49-F238E27FC236}">
                <a16:creationId xmlns:a16="http://schemas.microsoft.com/office/drawing/2014/main" id="{8EF6EBE6-53C7-41A7-ACCB-22AC319AD03B}"/>
              </a:ext>
            </a:extLst>
          </p:cNvPr>
          <p:cNvSpPr>
            <a:spLocks noGrp="1" noChangeArrowheads="1"/>
          </p:cNvSpPr>
          <p:nvPr>
            <p:ph type="dt" sz="quarter" idx="1"/>
          </p:nvPr>
        </p:nvSpPr>
        <p:spPr bwMode="auto">
          <a:xfrm>
            <a:off x="3884613"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Arial" charset="0"/>
              </a:defRPr>
            </a:lvl1pPr>
          </a:lstStyle>
          <a:p>
            <a:pPr>
              <a:defRPr/>
            </a:pPr>
            <a:endParaRPr lang="en-US"/>
          </a:p>
        </p:txBody>
      </p:sp>
      <p:sp>
        <p:nvSpPr>
          <p:cNvPr id="48132" name="Rectangle 4">
            <a:extLst>
              <a:ext uri="{FF2B5EF4-FFF2-40B4-BE49-F238E27FC236}">
                <a16:creationId xmlns:a16="http://schemas.microsoft.com/office/drawing/2014/main" id="{B37B26E7-9652-4A34-A74B-1404AE408FE7}"/>
              </a:ext>
            </a:extLst>
          </p:cNvPr>
          <p:cNvSpPr>
            <a:spLocks noGrp="1" noChangeArrowheads="1"/>
          </p:cNvSpPr>
          <p:nvPr>
            <p:ph type="ftr" sz="quarter" idx="2"/>
          </p:nvPr>
        </p:nvSpPr>
        <p:spPr bwMode="auto">
          <a:xfrm>
            <a:off x="0" y="8643938"/>
            <a:ext cx="297180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Arial" charset="0"/>
              </a:defRPr>
            </a:lvl1pPr>
          </a:lstStyle>
          <a:p>
            <a:pPr>
              <a:defRPr/>
            </a:pPr>
            <a:endParaRPr lang="en-US"/>
          </a:p>
        </p:txBody>
      </p:sp>
      <p:sp>
        <p:nvSpPr>
          <p:cNvPr id="48133" name="Rectangle 5">
            <a:extLst>
              <a:ext uri="{FF2B5EF4-FFF2-40B4-BE49-F238E27FC236}">
                <a16:creationId xmlns:a16="http://schemas.microsoft.com/office/drawing/2014/main" id="{56C1935B-9F7D-4C6D-8E65-8739B2DC832B}"/>
              </a:ext>
            </a:extLst>
          </p:cNvPr>
          <p:cNvSpPr>
            <a:spLocks noGrp="1" noChangeArrowheads="1"/>
          </p:cNvSpPr>
          <p:nvPr>
            <p:ph type="sldNum" sz="quarter" idx="3"/>
          </p:nvPr>
        </p:nvSpPr>
        <p:spPr bwMode="auto">
          <a:xfrm>
            <a:off x="3884613" y="8643938"/>
            <a:ext cx="297180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E3482A3A-8676-4E83-9A01-A38F0E73C0E4}"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E656A0-257B-4281-AA69-B3789E082AE8}"/>
              </a:ext>
            </a:extLst>
          </p:cNvPr>
          <p:cNvSpPr>
            <a:spLocks noGrp="1"/>
          </p:cNvSpPr>
          <p:nvPr>
            <p:ph type="hdr" sz="quarter"/>
          </p:nvPr>
        </p:nvSpPr>
        <p:spPr>
          <a:xfrm>
            <a:off x="0" y="0"/>
            <a:ext cx="2971800" cy="455613"/>
          </a:xfrm>
          <a:prstGeom prst="rect">
            <a:avLst/>
          </a:prstGeom>
        </p:spPr>
        <p:txBody>
          <a:bodyPr vert="horz" lIns="91440" tIns="45720" rIns="91440" bIns="45720" rtlCol="0"/>
          <a:lstStyle>
            <a:lvl1pPr algn="l" eaLnBrk="1" hangingPunct="1">
              <a:defRPr sz="1200">
                <a:latin typeface="Charlemagne Std" pitchFamily="82" charset="0"/>
                <a:ea typeface="+mn-ea"/>
                <a:cs typeface="Arial" charset="0"/>
              </a:defRPr>
            </a:lvl1pPr>
          </a:lstStyle>
          <a:p>
            <a:pPr>
              <a:defRPr/>
            </a:pPr>
            <a:endParaRPr lang="en-US"/>
          </a:p>
        </p:txBody>
      </p:sp>
      <p:sp>
        <p:nvSpPr>
          <p:cNvPr id="3" name="Date Placeholder 2">
            <a:extLst>
              <a:ext uri="{FF2B5EF4-FFF2-40B4-BE49-F238E27FC236}">
                <a16:creationId xmlns:a16="http://schemas.microsoft.com/office/drawing/2014/main" id="{73CC5617-2763-4773-AD77-88C5C5EE2B4B}"/>
              </a:ext>
            </a:extLst>
          </p:cNvPr>
          <p:cNvSpPr>
            <a:spLocks noGrp="1"/>
          </p:cNvSpPr>
          <p:nvPr>
            <p:ph type="dt" idx="1"/>
          </p:nvPr>
        </p:nvSpPr>
        <p:spPr>
          <a:xfrm>
            <a:off x="3884613" y="0"/>
            <a:ext cx="2971800" cy="45561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49C2959D-C9AA-4977-9F33-01BA7843C5A0}" type="datetimeFigureOut">
              <a:rPr lang="en-US" altLang="en-US"/>
              <a:pPr/>
              <a:t>5/11/2020</a:t>
            </a:fld>
            <a:endParaRPr lang="en-US" altLang="en-US"/>
          </a:p>
        </p:txBody>
      </p:sp>
      <p:sp>
        <p:nvSpPr>
          <p:cNvPr id="4" name="Slide Image Placeholder 3">
            <a:extLst>
              <a:ext uri="{FF2B5EF4-FFF2-40B4-BE49-F238E27FC236}">
                <a16:creationId xmlns:a16="http://schemas.microsoft.com/office/drawing/2014/main" id="{89086379-252A-473F-AD17-4B05D3CE87F3}"/>
              </a:ext>
            </a:extLst>
          </p:cNvPr>
          <p:cNvSpPr>
            <a:spLocks noGrp="1" noRot="1" noChangeAspect="1"/>
          </p:cNvSpPr>
          <p:nvPr>
            <p:ph type="sldImg" idx="2"/>
          </p:nvPr>
        </p:nvSpPr>
        <p:spPr>
          <a:xfrm>
            <a:off x="1154113" y="682625"/>
            <a:ext cx="4549775" cy="3413125"/>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BA5E3CCE-5895-4701-BB52-B461CD92C517}"/>
              </a:ext>
            </a:extLst>
          </p:cNvPr>
          <p:cNvSpPr>
            <a:spLocks noGrp="1"/>
          </p:cNvSpPr>
          <p:nvPr>
            <p:ph type="body" sz="quarter" idx="3"/>
          </p:nvPr>
        </p:nvSpPr>
        <p:spPr>
          <a:xfrm>
            <a:off x="685800" y="4322763"/>
            <a:ext cx="5486400" cy="40957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514E2E5-9F81-4175-A858-952670FBD1E5}"/>
              </a:ext>
            </a:extLst>
          </p:cNvPr>
          <p:cNvSpPr>
            <a:spLocks noGrp="1"/>
          </p:cNvSpPr>
          <p:nvPr>
            <p:ph type="ftr" sz="quarter" idx="4"/>
          </p:nvPr>
        </p:nvSpPr>
        <p:spPr>
          <a:xfrm>
            <a:off x="0" y="8643938"/>
            <a:ext cx="2971800" cy="455612"/>
          </a:xfrm>
          <a:prstGeom prst="rect">
            <a:avLst/>
          </a:prstGeom>
        </p:spPr>
        <p:txBody>
          <a:bodyPr vert="horz" lIns="91440" tIns="45720" rIns="91440" bIns="45720" rtlCol="0" anchor="b"/>
          <a:lstStyle>
            <a:lvl1pPr algn="l" eaLnBrk="1" hangingPunct="1">
              <a:defRPr sz="1200">
                <a:latin typeface="Charlemagne Std" pitchFamily="82" charset="0"/>
                <a:ea typeface="+mn-ea"/>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D1973C88-E937-4232-8F82-A44B1F9ED7AA}"/>
              </a:ext>
            </a:extLst>
          </p:cNvPr>
          <p:cNvSpPr>
            <a:spLocks noGrp="1"/>
          </p:cNvSpPr>
          <p:nvPr>
            <p:ph type="sldNum" sz="quarter" idx="5"/>
          </p:nvPr>
        </p:nvSpPr>
        <p:spPr>
          <a:xfrm>
            <a:off x="3884613" y="8643938"/>
            <a:ext cx="2971800" cy="4556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9F02094D-205C-48EC-824B-B7439EB6C9F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0D0BF3B7-BDD2-4F35-9117-7AFDDF0C96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1391DA69-709B-4F10-ACA0-4A2F36B0EA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0483" name="Slide Number Placeholder 3">
            <a:extLst>
              <a:ext uri="{FF2B5EF4-FFF2-40B4-BE49-F238E27FC236}">
                <a16:creationId xmlns:a16="http://schemas.microsoft.com/office/drawing/2014/main" id="{1A94939A-0FCB-45BB-96D1-9B922C2884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C3078052-AA9A-4A95-89F5-C071C2BB2F62}" type="slidenum">
              <a:rPr lang="en-US" altLang="en-US" sz="120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2CF43BCD-A831-4B6E-B73E-97A8C9EBC3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id="{0CD1BCD8-BDDC-4107-AB88-6DF1953A49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Tx/>
              <a:buAutoNum type="arabicPeriod"/>
            </a:pPr>
            <a:r>
              <a:rPr lang="en-US" altLang="en-US">
                <a:ea typeface="ＭＳ Ｐゴシック" panose="020B0600070205080204" pitchFamily="34" charset="-128"/>
              </a:rPr>
              <a:t>The classical architectural elements of these buildings reflect the classic influence of Greek democracy – direct democracy in which the people have a say in the laws that govern them – and the Roman influence of representative government – the people select representatives who govern by the peoples’ consent. These ideals became corner stones of the new American political system.</a:t>
            </a:r>
          </a:p>
          <a:p>
            <a:pPr marL="228600" indent="-228600">
              <a:buFontTx/>
              <a:buAutoNum type="arabicPeriod"/>
            </a:pPr>
            <a:r>
              <a:rPr lang="en-US" altLang="en-US">
                <a:ea typeface="ＭＳ Ｐゴシック" panose="020B0600070205080204" pitchFamily="34" charset="-128"/>
              </a:rPr>
              <a:t>The Governor’s Palace entrance hall is foreboding with its many symbols of the monarch’s power, all of the weapons, and reminds visitors who makes and enforces the law. Monticello’s entrance hall is bright with benches that invite the visitor to sit and enjoy the decorations and objects that tell the story of a nation in which people are free to move about and pursue their own interests.</a:t>
            </a:r>
          </a:p>
          <a:p>
            <a:pPr marL="228600" indent="-228600">
              <a:buFontTx/>
              <a:buAutoNum type="arabicPeriod"/>
            </a:pPr>
            <a:r>
              <a:rPr lang="en-US" altLang="en-US">
                <a:ea typeface="ＭＳ Ｐゴシック" panose="020B0600070205080204" pitchFamily="34" charset="-128"/>
              </a:rPr>
              <a:t>The images on the Supreme Court portico represent Roman republicanism. The central figure is Lady Liberty/Justice, crowned with a laurel wreathe and seated on a chair. On her left is a man holding a fasces, the symbol of republican authority and liberty; on her right is a man holding a sword, the symbol of power to enforce the law. The other figures are engaged in conversation, suggesting that a free, liberal democratic republican government depends on justice, the free exchange of ideas, the concept that the people have a voice in the law-making process, and that the people and government officials are bound by the law, all of this guaranteed and protected by the rule of law. </a:t>
            </a:r>
          </a:p>
        </p:txBody>
      </p:sp>
      <p:sp>
        <p:nvSpPr>
          <p:cNvPr id="38915" name="Slide Number Placeholder 3">
            <a:extLst>
              <a:ext uri="{FF2B5EF4-FFF2-40B4-BE49-F238E27FC236}">
                <a16:creationId xmlns:a16="http://schemas.microsoft.com/office/drawing/2014/main" id="{CF40A0FD-5C49-4FF1-BEF2-9CCEF14588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5EEE2163-FFB0-4664-94B7-5BA9067905FC}" type="slidenum">
              <a:rPr lang="en-US" altLang="en-US" sz="1200"/>
              <a:pPr/>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FCD66C53-0A39-4173-A01D-C5E9034A9E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909F5CB1-4F52-460E-8A65-6590119A0D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The rule of law guarantees that everyone has a fair and equal chance at a good life, the right to pursue their own business interests, and that government will address the needs of the community through the principles of equality, stability, certainty, predictability, and fairness of the law.</a:t>
            </a:r>
          </a:p>
          <a:p>
            <a:endParaRPr lang="en-US" altLang="en-US">
              <a:ea typeface="ＭＳ Ｐゴシック" panose="020B0600070205080204" pitchFamily="34" charset="-128"/>
            </a:endParaRPr>
          </a:p>
        </p:txBody>
      </p:sp>
      <p:sp>
        <p:nvSpPr>
          <p:cNvPr id="40963" name="Slide Number Placeholder 3">
            <a:extLst>
              <a:ext uri="{FF2B5EF4-FFF2-40B4-BE49-F238E27FC236}">
                <a16:creationId xmlns:a16="http://schemas.microsoft.com/office/drawing/2014/main" id="{DFE0C971-5848-4446-BBFC-2A14B06062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6D68CD38-F526-4A1F-B48A-56C416B087F5}" type="slidenum">
              <a:rPr lang="en-US" altLang="en-US" sz="1200"/>
              <a:pPr/>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24F7DCCA-1756-44AF-B2F7-33B9BD3BF2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C1575042-6AB2-47D8-AE83-2AF106C874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The nightmare occurs when the rule of law is not applied fairly or equitably to all citizens. When government fails to consider the common good, individuals and groups often suffer the consequences of that neglect. Such was the case during the industrial revolution at the turn of the 19</a:t>
            </a:r>
            <a:r>
              <a:rPr lang="en-US" altLang="en-US" baseline="30000">
                <a:ea typeface="ＭＳ Ｐゴシック" panose="020B0600070205080204" pitchFamily="34" charset="-128"/>
              </a:rPr>
              <a:t>th</a:t>
            </a:r>
            <a:r>
              <a:rPr lang="en-US" altLang="en-US">
                <a:ea typeface="ＭＳ Ｐゴシック" panose="020B0600070205080204" pitchFamily="34" charset="-128"/>
              </a:rPr>
              <a:t> and 20</a:t>
            </a:r>
            <a:r>
              <a:rPr lang="en-US" altLang="en-US" baseline="30000">
                <a:ea typeface="ＭＳ Ｐゴシック" panose="020B0600070205080204" pitchFamily="34" charset="-128"/>
              </a:rPr>
              <a:t>th</a:t>
            </a:r>
            <a:r>
              <a:rPr lang="en-US" altLang="en-US">
                <a:ea typeface="ＭＳ Ｐゴシック" panose="020B0600070205080204" pitchFamily="34" charset="-128"/>
              </a:rPr>
              <a:t> century as depicted in these images.</a:t>
            </a:r>
          </a:p>
          <a:p>
            <a:endParaRPr lang="en-US" altLang="en-US">
              <a:ea typeface="ＭＳ Ｐゴシック" panose="020B0600070205080204" pitchFamily="34" charset="-128"/>
            </a:endParaRPr>
          </a:p>
        </p:txBody>
      </p:sp>
      <p:sp>
        <p:nvSpPr>
          <p:cNvPr id="43011" name="Slide Number Placeholder 3">
            <a:extLst>
              <a:ext uri="{FF2B5EF4-FFF2-40B4-BE49-F238E27FC236}">
                <a16:creationId xmlns:a16="http://schemas.microsoft.com/office/drawing/2014/main" id="{9D8CBF7C-D370-4B29-96E4-D3D5D41606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49A94C19-AFC2-4D61-90C9-57B7E0819F5B}" type="slidenum">
              <a:rPr lang="en-US" altLang="en-US" sz="1200"/>
              <a:pPr/>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5B7DD04F-14CC-4594-A0DE-0FAE37B45E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id="{604C3CD7-36D7-486A-A715-F45E0B0E2C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altLang="en-US">
                <a:ea typeface="ＭＳ Ｐゴシック" panose="020B0600070205080204" pitchFamily="34" charset="-128"/>
              </a:rPr>
              <a:t>The cartoon on the left illustrates the threat to the rule of law when elected officials succumb to the influence of </a:t>
            </a:r>
            <a:r>
              <a:rPr lang="ja-JP" altLang="en-US">
                <a:ea typeface="ＭＳ Ｐゴシック" panose="020B0600070205080204" pitchFamily="34" charset="-128"/>
              </a:rPr>
              <a:t>“</a:t>
            </a:r>
            <a:r>
              <a:rPr lang="en-US" altLang="ja-JP">
                <a:ea typeface="ＭＳ Ｐゴシック" panose="020B0600070205080204" pitchFamily="34" charset="-128"/>
              </a:rPr>
              <a:t>big money</a:t>
            </a:r>
            <a:r>
              <a:rPr lang="ja-JP" altLang="en-US">
                <a:ea typeface="ＭＳ Ｐゴシック" panose="020B0600070205080204" pitchFamily="34" charset="-128"/>
              </a:rPr>
              <a:t>”</a:t>
            </a:r>
            <a:r>
              <a:rPr lang="en-US" altLang="ja-JP">
                <a:ea typeface="ＭＳ Ｐゴシック" panose="020B0600070205080204" pitchFamily="34" charset="-128"/>
              </a:rPr>
              <a:t> or special interest groups, a problem today as it was in the past.</a:t>
            </a:r>
          </a:p>
          <a:p>
            <a:pPr marL="228600" indent="-228600" eaLnBrk="1" hangingPunct="1">
              <a:spcBef>
                <a:spcPct val="0"/>
              </a:spcBef>
              <a:buFontTx/>
              <a:buAutoNum type="arabicPeriod"/>
            </a:pPr>
            <a:r>
              <a:rPr lang="en-US" altLang="en-US">
                <a:ea typeface="ＭＳ Ｐゴシック" panose="020B0600070205080204" pitchFamily="34" charset="-128"/>
              </a:rPr>
              <a:t>The cartoon to the right exposes the threat to the rule of law and the Constitution when any branch of the government – in this case the Executive branch – exceeds its constitutionally limited powers as FDR attempted to do by packing the Supreme Court to advance his agenda.</a:t>
            </a:r>
          </a:p>
          <a:p>
            <a:pPr marL="228600" indent="-228600"/>
            <a:endParaRPr lang="en-US" altLang="en-US">
              <a:ea typeface="ＭＳ Ｐゴシック" panose="020B0600070205080204" pitchFamily="34" charset="-128"/>
            </a:endParaRPr>
          </a:p>
        </p:txBody>
      </p:sp>
      <p:sp>
        <p:nvSpPr>
          <p:cNvPr id="45059" name="Slide Number Placeholder 3">
            <a:extLst>
              <a:ext uri="{FF2B5EF4-FFF2-40B4-BE49-F238E27FC236}">
                <a16:creationId xmlns:a16="http://schemas.microsoft.com/office/drawing/2014/main" id="{84FF620E-4ECD-4B78-AEE9-53A0D6E4FC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7AF30AE3-2327-4B2F-A31E-0B7367048E1B}" type="slidenum">
              <a:rPr lang="en-US" altLang="en-US" sz="1200"/>
              <a:pPr/>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2DB7A32B-BA03-479D-A5C2-3C39303764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a16="http://schemas.microsoft.com/office/drawing/2014/main" id="{249D6B7D-0014-4D99-9B93-2A62BE1177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1. “Last of Their Race” (T.H. Matteson, 1847) depicts the plight of Native Americans as a result of Manifest Destiny’s near genocidal extinction of America’s indigenous people. The characters are huddled against the cold, sitting and standing on a rocking precipice. The “father” stands looking at the setting sun, partially covered by heavy dark clouds. They have no place to go, reflected in the downcast heads of the two figures to the right and left of the “father” who stands gazing with a dignified and possibly defiant attitude out to sea. The seated figure in the foreground, by contrast, looks back to the east to the land they left behind, the land stolen from them by war, broken treaties, and U.S. government policies. </a:t>
            </a:r>
          </a:p>
          <a:p>
            <a:pPr eaLnBrk="1" hangingPunct="1">
              <a:spcBef>
                <a:spcPct val="0"/>
              </a:spcBef>
            </a:pPr>
            <a:r>
              <a:rPr lang="en-US" altLang="en-US">
                <a:ea typeface="ＭＳ Ｐゴシック" panose="020B0600070205080204" pitchFamily="34" charset="-128"/>
              </a:rPr>
              <a:t>2. McCarthyism:  Black listing, false accusations, suspension of due process – the perversion of the rule of law for one man’s gain. The buckets of tar symbolize the blacklisting of innocent citizens by McCarthy’s false and intimidating accusations. Politicians push the iconic republican elephant toward the tower in an effort to support McCarthy’s self-serving agenda. The cartoon suggests what happens to the rule of law when it is perverted to serve one man’s or one party’s ambitions.</a:t>
            </a:r>
          </a:p>
          <a:p>
            <a:pPr eaLnBrk="1" hangingPunct="1">
              <a:spcBef>
                <a:spcPct val="0"/>
              </a:spcBef>
            </a:pPr>
            <a:r>
              <a:rPr lang="en-US" altLang="en-US">
                <a:ea typeface="ＭＳ Ｐゴシック" panose="020B0600070205080204" pitchFamily="34" charset="-128"/>
              </a:rPr>
              <a:t>3. Internment of Japanese Americans during WWII denied the rule of law to thousands of American citizens simply because they were of Japanese ancestry. While some internees had their property cared for and protected by friends, others lost everything to the unscrupulous who saw this as an opportunity to increase their property and wealth by seizing the property of the unfortunate internees. The American government would later pay reparations to most of the interned Japanese Americans and their families.</a:t>
            </a:r>
          </a:p>
          <a:p>
            <a:pPr eaLnBrk="1" hangingPunct="1">
              <a:spcBef>
                <a:spcPct val="0"/>
              </a:spcBef>
            </a:pPr>
            <a:r>
              <a:rPr lang="en-US" altLang="en-US">
                <a:ea typeface="ＭＳ Ｐゴシック" panose="020B0600070205080204" pitchFamily="34" charset="-128"/>
              </a:rPr>
              <a:t>4. Rosa Parks:  Note the composition of this sculpture:  Parks is more life-like and natural looking compared to the two white officers who look cartoonish; Parks is also dressed in a red, white, and blue outfit while the two officers are dressed in drab brown and grey. Also note the size of the white men’s heads – small-minded, pinheads? As one student noticed, the two officers are shaped like Ku Klux Klan hoods, their sunglasses suggesting the black eye holes of the hoods – an interesting observation. Here, we see the rule of law denied and the spark that would ignite the Civil Rights Movement of the 1950’s.</a:t>
            </a:r>
          </a:p>
        </p:txBody>
      </p:sp>
      <p:sp>
        <p:nvSpPr>
          <p:cNvPr id="47107" name="Slide Number Placeholder 3">
            <a:extLst>
              <a:ext uri="{FF2B5EF4-FFF2-40B4-BE49-F238E27FC236}">
                <a16:creationId xmlns:a16="http://schemas.microsoft.com/office/drawing/2014/main" id="{9358D578-1B38-4C98-9A2A-FCAB4CDA46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A402AFA6-4F15-48CB-8F86-04FA2D35B4C4}" type="slidenum">
              <a:rPr lang="en-US" altLang="en-US" sz="1200"/>
              <a:pPr/>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DFE0722E-5632-4C77-9851-4FBE33B216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a:extLst>
              <a:ext uri="{FF2B5EF4-FFF2-40B4-BE49-F238E27FC236}">
                <a16:creationId xmlns:a16="http://schemas.microsoft.com/office/drawing/2014/main" id="{7C43D4BF-12BA-4E82-9CEE-3C7549A5CE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altLang="en-US">
                <a:ea typeface="ＭＳ Ｐゴシック" panose="020B0600070205080204" pitchFamily="34" charset="-128"/>
              </a:rPr>
              <a:t>Justice is or should be blind – fair and impartial</a:t>
            </a:r>
          </a:p>
          <a:p>
            <a:pPr marL="228600" indent="-228600" eaLnBrk="1" hangingPunct="1">
              <a:spcBef>
                <a:spcPct val="0"/>
              </a:spcBef>
              <a:buFontTx/>
              <a:buAutoNum type="arabicPeriod"/>
            </a:pPr>
            <a:r>
              <a:rPr lang="en-US" altLang="en-US">
                <a:ea typeface="ＭＳ Ｐゴシック" panose="020B0600070205080204" pitchFamily="34" charset="-128"/>
              </a:rPr>
              <a:t>The scales of justice are balanced because the law treats everyone equally.</a:t>
            </a:r>
          </a:p>
          <a:p>
            <a:pPr marL="228600" indent="-228600" eaLnBrk="1" hangingPunct="1">
              <a:spcBef>
                <a:spcPct val="0"/>
              </a:spcBef>
              <a:buFontTx/>
              <a:buAutoNum type="arabicPeriod"/>
            </a:pPr>
            <a:r>
              <a:rPr lang="en-US" altLang="en-US">
                <a:ea typeface="ＭＳ Ｐゴシック" panose="020B0600070205080204" pitchFamily="34" charset="-128"/>
              </a:rPr>
              <a:t>The sword represents that justice has the power to enforce the laws – that citizens and government officials are bound by the law.</a:t>
            </a:r>
          </a:p>
          <a:p>
            <a:pPr marL="228600" indent="-228600" eaLnBrk="1" hangingPunct="1">
              <a:spcBef>
                <a:spcPct val="0"/>
              </a:spcBef>
              <a:buFontTx/>
              <a:buAutoNum type="arabicPeriod"/>
            </a:pPr>
            <a:r>
              <a:rPr lang="en-US" altLang="en-US">
                <a:ea typeface="ＭＳ Ｐゴシック" panose="020B0600070205080204" pitchFamily="34" charset="-128"/>
              </a:rPr>
              <a:t>The books and scrolls are the body of accumulated law upon which justice and society stand.</a:t>
            </a:r>
          </a:p>
          <a:p>
            <a:pPr marL="228600" indent="-228600" eaLnBrk="1" hangingPunct="1">
              <a:spcBef>
                <a:spcPct val="0"/>
              </a:spcBef>
              <a:buFontTx/>
              <a:buAutoNum type="arabicPeriod"/>
            </a:pPr>
            <a:r>
              <a:rPr lang="en-US" altLang="en-US">
                <a:ea typeface="ＭＳ Ｐゴシック" panose="020B0600070205080204" pitchFamily="34" charset="-128"/>
              </a:rPr>
              <a:t>The globe suggests that justice and the rule of law are universal and are necessary to preserve and protect individual rights, freedoms, liberty, and the community good.</a:t>
            </a:r>
          </a:p>
          <a:p>
            <a:pPr marL="228600" indent="-228600" eaLnBrk="1" hangingPunct="1">
              <a:spcBef>
                <a:spcPct val="0"/>
              </a:spcBef>
              <a:buFontTx/>
              <a:buAutoNum type="arabicPeriod"/>
            </a:pPr>
            <a:r>
              <a:rPr lang="en-US" altLang="en-US">
                <a:ea typeface="ＭＳ Ｐゴシック" panose="020B0600070205080204" pitchFamily="34" charset="-128"/>
              </a:rPr>
              <a:t>Historically, women were often viewed as symbols of maternal protection, purity, goodness, and virtue; all of these qualities – protection, purity, goodness, and virtue – are associated with the rule of law.</a:t>
            </a:r>
          </a:p>
          <a:p>
            <a:pPr marL="228600" indent="-228600" eaLnBrk="1" hangingPunct="1">
              <a:spcBef>
                <a:spcPct val="0"/>
              </a:spcBef>
              <a:buFontTx/>
              <a:buAutoNum type="arabicPeriod"/>
            </a:pPr>
            <a:r>
              <a:rPr lang="en-US" altLang="en-US">
                <a:ea typeface="ＭＳ Ｐゴシック" panose="020B0600070205080204" pitchFamily="34" charset="-128"/>
              </a:rPr>
              <a:t>The ROL is a universal ideal that guarantees equality and fairness to everyone before the law, protects those who suffer injustice at the hands of the government, groups, or individuals, and provides equal access to an independent and impartial judicial system. In the end, the law rules, not man. </a:t>
            </a:r>
          </a:p>
          <a:p>
            <a:pPr marL="228600" indent="-228600" eaLnBrk="1" hangingPunct="1">
              <a:spcBef>
                <a:spcPct val="0"/>
              </a:spcBef>
            </a:pPr>
            <a:endParaRPr lang="en-US" altLang="en-US">
              <a:ea typeface="ＭＳ Ｐゴシック" panose="020B0600070205080204" pitchFamily="34" charset="-128"/>
            </a:endParaRPr>
          </a:p>
        </p:txBody>
      </p:sp>
      <p:sp>
        <p:nvSpPr>
          <p:cNvPr id="49155" name="Slide Number Placeholder 3">
            <a:extLst>
              <a:ext uri="{FF2B5EF4-FFF2-40B4-BE49-F238E27FC236}">
                <a16:creationId xmlns:a16="http://schemas.microsoft.com/office/drawing/2014/main" id="{E88B600E-7FF7-4916-AE2D-97C8333B39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553F0829-365F-4C55-B4C1-796807E192BE}" type="slidenum">
              <a:rPr lang="en-US" altLang="en-US" sz="1200"/>
              <a:pPr/>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512E62AF-39AB-4034-B034-F842B3ABD4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a:extLst>
              <a:ext uri="{FF2B5EF4-FFF2-40B4-BE49-F238E27FC236}">
                <a16:creationId xmlns:a16="http://schemas.microsoft.com/office/drawing/2014/main" id="{9A8379E1-ACF6-4988-B4E6-99CD9035B0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Tree as Human-made Law Rooted in the ROL analogy:</a:t>
            </a:r>
          </a:p>
          <a:p>
            <a:pPr>
              <a:buFontTx/>
              <a:buAutoNum type="arabicPeriod"/>
            </a:pPr>
            <a:endParaRPr lang="en-US" altLang="en-US">
              <a:ea typeface="ＭＳ Ｐゴシック" panose="020B0600070205080204" pitchFamily="34" charset="-128"/>
            </a:endParaRPr>
          </a:p>
          <a:p>
            <a:pPr>
              <a:buFontTx/>
              <a:buAutoNum type="arabicPeriod"/>
            </a:pPr>
            <a:r>
              <a:rPr lang="en-US" altLang="en-US">
                <a:ea typeface="ＭＳ Ｐゴシック" panose="020B0600070205080204" pitchFamily="34" charset="-128"/>
              </a:rPr>
              <a:t>The visible tree represents human-made law:  legislative, customary, common law – these laws, like the tree, will wither and die if not supported by a strong root system grounded in the ROL (Ross L. Malone analogy)</a:t>
            </a:r>
          </a:p>
          <a:p>
            <a:pPr>
              <a:buFontTx/>
              <a:buAutoNum type="arabicPeriod"/>
            </a:pPr>
            <a:endParaRPr lang="en-US" altLang="en-US">
              <a:ea typeface="ＭＳ Ｐゴシック" panose="020B0600070205080204" pitchFamily="34" charset="-128"/>
            </a:endParaRPr>
          </a:p>
          <a:p>
            <a:pPr>
              <a:buFontTx/>
              <a:buAutoNum type="arabicPeriod"/>
            </a:pPr>
            <a:r>
              <a:rPr lang="en-US" altLang="en-US">
                <a:ea typeface="ＭＳ Ｐゴシック" panose="020B0600070205080204" pitchFamily="34" charset="-128"/>
              </a:rPr>
              <a:t>ROL is a set of immutable principles derived from Divine Law, Natural Law, or the evolution of the human brain</a:t>
            </a:r>
            <a:r>
              <a:rPr lang="ja-JP" altLang="en-US">
                <a:ea typeface="ＭＳ Ｐゴシック" panose="020B0600070205080204" pitchFamily="34" charset="-128"/>
              </a:rPr>
              <a:t>’</a:t>
            </a:r>
            <a:r>
              <a:rPr lang="en-US" altLang="ja-JP">
                <a:ea typeface="ＭＳ Ｐゴシック" panose="020B0600070205080204" pitchFamily="34" charset="-128"/>
              </a:rPr>
              <a:t>s capacity to realize the need for mechanisms to protect itself and others</a:t>
            </a:r>
          </a:p>
          <a:p>
            <a:pPr>
              <a:buFontTx/>
              <a:buAutoNum type="arabicPeriod"/>
            </a:pPr>
            <a:endParaRPr lang="en-US" altLang="en-US">
              <a:ea typeface="ＭＳ Ｐゴシック" panose="020B0600070205080204" pitchFamily="34" charset="-128"/>
            </a:endParaRPr>
          </a:p>
          <a:p>
            <a:pPr>
              <a:buFontTx/>
              <a:buAutoNum type="arabicPeriod"/>
            </a:pPr>
            <a:endParaRPr lang="en-US" altLang="en-US">
              <a:ea typeface="ＭＳ Ｐゴシック" panose="020B0600070205080204" pitchFamily="34" charset="-128"/>
            </a:endParaRPr>
          </a:p>
          <a:p>
            <a:r>
              <a:rPr lang="en-US" altLang="en-US">
                <a:ea typeface="ＭＳ Ｐゴシック" panose="020B0600070205080204" pitchFamily="34" charset="-128"/>
              </a:rPr>
              <a:t>Tree of Knowledge of Good and Evil Analogy:</a:t>
            </a:r>
          </a:p>
          <a:p>
            <a:pPr>
              <a:buFontTx/>
              <a:buAutoNum type="arabicPeriod"/>
            </a:pPr>
            <a:r>
              <a:rPr lang="en-US" altLang="en-US">
                <a:ea typeface="ＭＳ Ｐゴシック" panose="020B0600070205080204" pitchFamily="34" charset="-128"/>
              </a:rPr>
              <a:t>Genesis:  Tree of Knowledge of Good and Evil produced the fruit that caused humans to lose Paradise</a:t>
            </a:r>
          </a:p>
          <a:p>
            <a:pPr>
              <a:buFontTx/>
              <a:buAutoNum type="arabicPeriod"/>
            </a:pPr>
            <a:endParaRPr lang="en-US" altLang="en-US">
              <a:ea typeface="ＭＳ Ｐゴシック" panose="020B0600070205080204" pitchFamily="34" charset="-128"/>
            </a:endParaRPr>
          </a:p>
          <a:p>
            <a:pPr>
              <a:buFontTx/>
              <a:buAutoNum type="arabicPeriod"/>
            </a:pPr>
            <a:r>
              <a:rPr lang="en-US" altLang="en-US">
                <a:ea typeface="ＭＳ Ｐゴシック" panose="020B0600070205080204" pitchFamily="34" charset="-128"/>
              </a:rPr>
              <a:t>In this loss of innocence, humans also gained something:  While gaining pain, suffering, despair, and death; they also gained knowledge of good and evil, right and wrong, the acceptable and the unacceptable.</a:t>
            </a:r>
          </a:p>
          <a:p>
            <a:pPr>
              <a:buFontTx/>
              <a:buAutoNum type="arabicPeriod"/>
            </a:pPr>
            <a:endParaRPr lang="en-US" altLang="en-US">
              <a:ea typeface="ＭＳ Ｐゴシック" panose="020B0600070205080204" pitchFamily="34" charset="-128"/>
            </a:endParaRPr>
          </a:p>
          <a:p>
            <a:pPr>
              <a:buFontTx/>
              <a:buAutoNum type="arabicPeriod"/>
            </a:pPr>
            <a:r>
              <a:rPr lang="en-US" altLang="en-US">
                <a:ea typeface="ＭＳ Ｐゴシック" panose="020B0600070205080204" pitchFamily="34" charset="-128"/>
              </a:rPr>
              <a:t>They also gained the knowledge of how to control the tension between these opposing forces:  That knowledge is the ROL.</a:t>
            </a:r>
          </a:p>
          <a:p>
            <a:pPr>
              <a:buFontTx/>
              <a:buAutoNum type="arabicPeriod"/>
            </a:pPr>
            <a:endParaRPr lang="en-US" altLang="en-US">
              <a:ea typeface="ＭＳ Ｐゴシック" panose="020B0600070205080204" pitchFamily="34" charset="-128"/>
            </a:endParaRPr>
          </a:p>
          <a:p>
            <a:pPr>
              <a:buFontTx/>
              <a:buAutoNum type="arabicPeriod"/>
            </a:pPr>
            <a:r>
              <a:rPr lang="en-US" altLang="en-US">
                <a:ea typeface="ＭＳ Ｐゴシック" panose="020B0600070205080204" pitchFamily="34" charset="-128"/>
              </a:rPr>
              <a:t>In all the discussions of ROL (whether these are the words used or not), good, right, and acceptable play an important role in defining the concept.</a:t>
            </a:r>
          </a:p>
          <a:p>
            <a:pPr>
              <a:buFontTx/>
              <a:buAutoNum type="arabicPeriod"/>
            </a:pPr>
            <a:endParaRPr lang="en-US" altLang="en-US">
              <a:ea typeface="ＭＳ Ｐゴシック" panose="020B0600070205080204" pitchFamily="34" charset="-128"/>
            </a:endParaRPr>
          </a:p>
          <a:p>
            <a:pPr>
              <a:buFontTx/>
              <a:buAutoNum type="arabicPeriod"/>
            </a:pPr>
            <a:r>
              <a:rPr lang="en-US" altLang="en-US">
                <a:ea typeface="ＭＳ Ｐゴシック" panose="020B0600070205080204" pitchFamily="34" charset="-128"/>
              </a:rPr>
              <a:t>From Plato and Aristotle to Thomas Aquinas, to the Founding Fathers Law must be good, right, and acceptable to preserve and protect the individual and society. </a:t>
            </a:r>
          </a:p>
          <a:p>
            <a:pPr>
              <a:buFontTx/>
              <a:buAutoNum type="arabicPeriod"/>
            </a:pPr>
            <a:endParaRPr lang="en-US" altLang="en-US">
              <a:ea typeface="ＭＳ Ｐゴシック" panose="020B0600070205080204" pitchFamily="34" charset="-128"/>
            </a:endParaRPr>
          </a:p>
          <a:p>
            <a:pPr>
              <a:buFontTx/>
              <a:buAutoNum type="arabicPeriod"/>
            </a:pPr>
            <a:endParaRPr lang="en-US" altLang="en-US">
              <a:ea typeface="ＭＳ Ｐゴシック" panose="020B0600070205080204" pitchFamily="34" charset="-128"/>
            </a:endParaRPr>
          </a:p>
          <a:p>
            <a:pPr>
              <a:buFontTx/>
              <a:buAutoNum type="arabicPeriod"/>
            </a:pPr>
            <a:endParaRPr lang="en-US" altLang="en-US">
              <a:ea typeface="ＭＳ Ｐゴシック" panose="020B0600070205080204" pitchFamily="34" charset="-128"/>
            </a:endParaRPr>
          </a:p>
        </p:txBody>
      </p:sp>
      <p:sp>
        <p:nvSpPr>
          <p:cNvPr id="51203" name="Slide Number Placeholder 3">
            <a:extLst>
              <a:ext uri="{FF2B5EF4-FFF2-40B4-BE49-F238E27FC236}">
                <a16:creationId xmlns:a16="http://schemas.microsoft.com/office/drawing/2014/main" id="{AA0E21D7-798E-467B-A7A2-3FAFDEF46E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98828985-1789-42D6-9B5A-B83EBE53885D}" type="slidenum">
              <a:rPr lang="en-US" altLang="en-US" sz="1200"/>
              <a:pPr/>
              <a:t>16</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2401D821-FF2B-4F9E-A32C-61C64EDFF4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911DF713-5AB7-4C11-94B7-A017D6A2FF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altLang="en-US">
                <a:ea typeface="ＭＳ Ｐゴシック" panose="020B0600070205080204" pitchFamily="34" charset="-128"/>
              </a:rPr>
              <a:t>Massive structure of cathedral suggests the power of the Church</a:t>
            </a:r>
          </a:p>
          <a:p>
            <a:pPr marL="228600" indent="-228600" eaLnBrk="1" hangingPunct="1">
              <a:spcBef>
                <a:spcPct val="0"/>
              </a:spcBef>
              <a:buFontTx/>
              <a:buAutoNum type="arabicPeriod"/>
            </a:pPr>
            <a:r>
              <a:rPr lang="en-US" altLang="en-US">
                <a:ea typeface="ＭＳ Ｐゴシック" panose="020B0600070205080204" pitchFamily="34" charset="-128"/>
              </a:rPr>
              <a:t>The towers soar skyward, pointing to heaven</a:t>
            </a:r>
          </a:p>
          <a:p>
            <a:pPr marL="228600" indent="-228600" eaLnBrk="1" hangingPunct="1">
              <a:spcBef>
                <a:spcPct val="0"/>
              </a:spcBef>
              <a:buFontTx/>
              <a:buAutoNum type="arabicPeriod"/>
            </a:pPr>
            <a:r>
              <a:rPr lang="en-US" altLang="en-US">
                <a:ea typeface="ＭＳ Ｐゴシック" panose="020B0600070205080204" pitchFamily="34" charset="-128"/>
              </a:rPr>
              <a:t>Though not visible here, the intricate carvings and decorative art tells the story of the Bible and its key figures</a:t>
            </a:r>
          </a:p>
          <a:p>
            <a:pPr marL="228600" indent="-228600" eaLnBrk="1" hangingPunct="1">
              <a:spcBef>
                <a:spcPct val="0"/>
              </a:spcBef>
              <a:buFontTx/>
              <a:buAutoNum type="arabicPeriod"/>
            </a:pPr>
            <a:r>
              <a:rPr lang="en-US" altLang="en-US">
                <a:ea typeface="ＭＳ Ｐゴシック" panose="020B0600070205080204" pitchFamily="34" charset="-128"/>
              </a:rPr>
              <a:t>The rose window depicts the life of Jesus who sits in a welcoming position, suggesting He is the way to redemption and grace</a:t>
            </a:r>
          </a:p>
          <a:p>
            <a:pPr marL="228600" indent="-228600" eaLnBrk="1" hangingPunct="1">
              <a:spcBef>
                <a:spcPct val="0"/>
              </a:spcBef>
              <a:buFontTx/>
              <a:buAutoNum type="arabicPeriod"/>
            </a:pPr>
            <a:r>
              <a:rPr lang="en-US" altLang="en-US">
                <a:ea typeface="ＭＳ Ｐゴシック" panose="020B0600070205080204" pitchFamily="34" charset="-128"/>
              </a:rPr>
              <a:t>Notice the images in the window – a bear, an ox, a lamb, children, a rainbow, a halo and cross, and the out-stretched hand above Christ’s right shoulder</a:t>
            </a:r>
          </a:p>
          <a:p>
            <a:pPr marL="228600" indent="-228600" eaLnBrk="1" hangingPunct="1">
              <a:spcBef>
                <a:spcPct val="0"/>
              </a:spcBef>
              <a:buFontTx/>
              <a:buAutoNum type="arabicPeriod"/>
            </a:pPr>
            <a:r>
              <a:rPr lang="en-US" altLang="en-US">
                <a:ea typeface="ＭＳ Ｐゴシック" panose="020B0600070205080204" pitchFamily="34" charset="-128"/>
              </a:rPr>
              <a:t>The cross – the symbol of the Church and religious faith; originally an instrument of torture and death</a:t>
            </a:r>
          </a:p>
          <a:p>
            <a:pPr marL="228600" indent="-228600" eaLnBrk="1" hangingPunct="1">
              <a:spcBef>
                <a:spcPct val="0"/>
              </a:spcBef>
              <a:buFontTx/>
              <a:buAutoNum type="arabicPeriod"/>
            </a:pPr>
            <a:r>
              <a:rPr lang="en-US" altLang="en-US">
                <a:ea typeface="ＭＳ Ｐゴシック" panose="020B0600070205080204" pitchFamily="34" charset="-128"/>
              </a:rPr>
              <a:t>The pope’s miter – the symbol of papal authority, the “crown” of the Church’s leader</a:t>
            </a:r>
          </a:p>
        </p:txBody>
      </p:sp>
      <p:sp>
        <p:nvSpPr>
          <p:cNvPr id="22531" name="Slide Number Placeholder 3">
            <a:extLst>
              <a:ext uri="{FF2B5EF4-FFF2-40B4-BE49-F238E27FC236}">
                <a16:creationId xmlns:a16="http://schemas.microsoft.com/office/drawing/2014/main" id="{B62EC64D-5C26-4C52-A855-6075EE9EC4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CA6842C3-4B0F-4CC0-B135-6C2B34167E37}" type="slidenum">
              <a:rPr lang="en-US" altLang="en-US" sz="1200"/>
              <a:pPr/>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1EFAA668-DB5E-48B5-9E26-50718A04C5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4AD8EFBF-867E-4D94-A2A6-769678ED4B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altLang="en-US">
                <a:ea typeface="ＭＳ Ｐゴシック" panose="020B0600070205080204" pitchFamily="34" charset="-128"/>
              </a:rPr>
              <a:t>The massive, stark castle is a defensive weapon of the secular world</a:t>
            </a:r>
          </a:p>
          <a:p>
            <a:pPr marL="228600" indent="-228600" eaLnBrk="1" hangingPunct="1">
              <a:spcBef>
                <a:spcPct val="0"/>
              </a:spcBef>
              <a:buFontTx/>
              <a:buAutoNum type="arabicPeriod"/>
            </a:pPr>
            <a:r>
              <a:rPr lang="en-US" altLang="en-US">
                <a:ea typeface="ＭＳ Ｐゴシック" panose="020B0600070205080204" pitchFamily="34" charset="-128"/>
              </a:rPr>
              <a:t>Castles symbolize the feudal order of the middle ages where the king ruled with absolute authority</a:t>
            </a:r>
          </a:p>
          <a:p>
            <a:pPr marL="228600" indent="-228600" eaLnBrk="1" hangingPunct="1">
              <a:spcBef>
                <a:spcPct val="0"/>
              </a:spcBef>
              <a:buFontTx/>
              <a:buAutoNum type="arabicPeriod"/>
            </a:pPr>
            <a:r>
              <a:rPr lang="en-US" altLang="en-US">
                <a:ea typeface="ＭＳ Ｐゴシック" panose="020B0600070205080204" pitchFamily="34" charset="-128"/>
              </a:rPr>
              <a:t>The royal crown represents that authority</a:t>
            </a:r>
          </a:p>
          <a:p>
            <a:pPr marL="228600" indent="-228600" eaLnBrk="1" hangingPunct="1">
              <a:spcBef>
                <a:spcPct val="0"/>
              </a:spcBef>
              <a:buFontTx/>
              <a:buAutoNum type="arabicPeriod"/>
            </a:pPr>
            <a:r>
              <a:rPr lang="en-US" altLang="en-US">
                <a:ea typeface="ＭＳ Ｐゴシック" panose="020B0600070205080204" pitchFamily="34" charset="-128"/>
              </a:rPr>
              <a:t>The sword and shield are the weapons of war and conflict, symbols of the monarch’s power – rule by man</a:t>
            </a:r>
          </a:p>
          <a:p>
            <a:pPr marL="228600" indent="-228600" eaLnBrk="1" hangingPunct="1">
              <a:spcBef>
                <a:spcPct val="0"/>
              </a:spcBef>
              <a:buFontTx/>
              <a:buAutoNum type="arabicPeriod"/>
            </a:pPr>
            <a:r>
              <a:rPr lang="en-US" altLang="en-US">
                <a:ea typeface="ＭＳ Ｐゴシック" panose="020B0600070205080204" pitchFamily="34" charset="-128"/>
              </a:rPr>
              <a:t>Note the cross-like shape of the sword, often used by warriors as a cross during prayer</a:t>
            </a:r>
          </a:p>
        </p:txBody>
      </p:sp>
      <p:sp>
        <p:nvSpPr>
          <p:cNvPr id="24579" name="Slide Number Placeholder 3">
            <a:extLst>
              <a:ext uri="{FF2B5EF4-FFF2-40B4-BE49-F238E27FC236}">
                <a16:creationId xmlns:a16="http://schemas.microsoft.com/office/drawing/2014/main" id="{3C8A3719-427E-4A7C-9F22-BBB20DF51E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1D05849F-B67C-4588-A21F-0F451C9AD4B4}" type="slidenum">
              <a:rPr lang="en-US" altLang="en-US" sz="1200"/>
              <a:pPr/>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F751B884-3B72-43EE-AA9F-DB3887C01C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22A9C2AF-6F3A-4174-91F6-7AF53D03FB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altLang="en-US">
                <a:ea typeface="ＭＳ Ｐゴシック" panose="020B0600070205080204" pitchFamily="34" charset="-128"/>
              </a:rPr>
              <a:t>While at first, Church and State were one with the secular rulers drawing their authority from the Church, as time passed, Medieval citizens were often pawns in a chess game played between the “sacred” world of the Church and the “profane,” secular world of feudal monarchs who had absolute control of the people</a:t>
            </a:r>
          </a:p>
          <a:p>
            <a:pPr marL="228600" indent="-228600" eaLnBrk="1" hangingPunct="1">
              <a:spcBef>
                <a:spcPct val="0"/>
              </a:spcBef>
              <a:buFontTx/>
              <a:buAutoNum type="arabicPeriod"/>
            </a:pPr>
            <a:r>
              <a:rPr lang="en-US" altLang="en-US">
                <a:ea typeface="ＭＳ Ｐゴシック" panose="020B0600070205080204" pitchFamily="34" charset="-128"/>
              </a:rPr>
              <a:t>The words “sacred” and “profane” are politically charged because they represent the clash between a religious view of the world in which the Church exerted its authority over the people and the secular world in which absolute monarchs imposed their authority over the land, wealth, and lives of the people. This conflict intensified as economic forces created the guilds, and tradesmen and merchants began exerting demands for economic stability.</a:t>
            </a:r>
          </a:p>
          <a:p>
            <a:pPr marL="228600" indent="-228600" eaLnBrk="1" hangingPunct="1">
              <a:spcBef>
                <a:spcPct val="0"/>
              </a:spcBef>
              <a:buFontTx/>
              <a:buAutoNum type="arabicPeriod"/>
            </a:pPr>
            <a:r>
              <a:rPr lang="en-US" altLang="en-US">
                <a:ea typeface="ＭＳ Ｐゴシック" panose="020B0600070205080204" pitchFamily="34" charset="-128"/>
              </a:rPr>
              <a:t>The ROL sought to limit the competing powers of these two forces by restraining the limits of their power to control peoples’ freedoms, individual rights, property rights, and liberty. Out of this conflict would arise the beginnings of the modern legal system – English Common Law, which established codified laws, especially the concept of due process; development of law schools, which laid the foundation for an established legal system; the political philosophy of Thomas Aquinas reaffirming that the law must be virtuous as well as just; and eventually the Protestant Reformation, which gave people more religious freedom, and would eventually lead to the separation of Church and State.</a:t>
            </a:r>
          </a:p>
        </p:txBody>
      </p:sp>
      <p:sp>
        <p:nvSpPr>
          <p:cNvPr id="26627" name="Slide Number Placeholder 3">
            <a:extLst>
              <a:ext uri="{FF2B5EF4-FFF2-40B4-BE49-F238E27FC236}">
                <a16:creationId xmlns:a16="http://schemas.microsoft.com/office/drawing/2014/main" id="{8CAA3EC4-D524-4C85-B9DC-56D8B2B579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46234FBE-938F-41EB-9C7B-2E6A675E3DB9}" type="slidenum">
              <a:rPr lang="en-US" altLang="en-US" sz="1200"/>
              <a:pPr/>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F4CD911E-6A87-4771-A120-8006D9F3DC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a16="http://schemas.microsoft.com/office/drawing/2014/main" id="{D16BFF13-59D6-416D-A4E9-FC6F969E6D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8675" name="Slide Number Placeholder 3">
            <a:extLst>
              <a:ext uri="{FF2B5EF4-FFF2-40B4-BE49-F238E27FC236}">
                <a16:creationId xmlns:a16="http://schemas.microsoft.com/office/drawing/2014/main" id="{CA35B346-4C37-4CDF-9E5C-32465FE543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DE3AE8FC-650D-42A0-95FC-201A93EE1690}" type="slidenum">
              <a:rPr lang="en-US" altLang="en-US" sz="1200"/>
              <a:pPr/>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E9F842B8-DA0B-4606-BB20-9515FC0F85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ED7E9AE1-3CB2-4258-B1A1-3D1D082A2C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altLang="en-US">
                <a:ea typeface="ＭＳ Ｐゴシック" panose="020B0600070205080204" pitchFamily="34" charset="-128"/>
              </a:rPr>
              <a:t>Notice Washington’s relaxed yet confident demeanor as he stands, walking stick in hand, looking into the distance as if surveying his property.</a:t>
            </a:r>
          </a:p>
          <a:p>
            <a:pPr marL="228600" indent="-228600" eaLnBrk="1" hangingPunct="1">
              <a:spcBef>
                <a:spcPct val="0"/>
              </a:spcBef>
              <a:buFontTx/>
              <a:buAutoNum type="arabicPeriod"/>
            </a:pPr>
            <a:r>
              <a:rPr lang="en-US" altLang="en-US">
                <a:ea typeface="ＭＳ Ｐゴシック" panose="020B0600070205080204" pitchFamily="34" charset="-128"/>
              </a:rPr>
              <a:t>Difficult to see in this photo is the missing button at the bottom of his vest, suggesting yet again an informal air – he is the American common man, a farmer. </a:t>
            </a:r>
          </a:p>
          <a:p>
            <a:pPr marL="228600" indent="-228600" eaLnBrk="1" hangingPunct="1">
              <a:spcBef>
                <a:spcPct val="0"/>
              </a:spcBef>
              <a:buFontTx/>
              <a:buAutoNum type="arabicPeriod"/>
            </a:pPr>
            <a:r>
              <a:rPr lang="en-US" altLang="en-US">
                <a:ea typeface="ＭＳ Ｐゴシック" panose="020B0600070205080204" pitchFamily="34" charset="-128"/>
              </a:rPr>
              <a:t>He rests on a fasces, a bundle of rods with a projecting ax blade used as a symbol of republican authority in ancient Rome – suggesting the new nation’s democratic republican system of government in which citizens elect their government officials, like George Washington.</a:t>
            </a:r>
          </a:p>
          <a:p>
            <a:pPr marL="228600" indent="-228600" eaLnBrk="1" hangingPunct="1">
              <a:spcBef>
                <a:spcPct val="0"/>
              </a:spcBef>
              <a:buFontTx/>
              <a:buAutoNum type="arabicPeriod"/>
            </a:pPr>
            <a:r>
              <a:rPr lang="en-US" altLang="en-US">
                <a:ea typeface="ＭＳ Ｐゴシック" panose="020B0600070205080204" pitchFamily="34" charset="-128"/>
              </a:rPr>
              <a:t>Behind and resting against the fasces is a plow, symbol of his life as a gentleman farmer, again suggesting Washington’s role as a common citizen willing to serve his country.</a:t>
            </a:r>
          </a:p>
          <a:p>
            <a:pPr marL="228600" indent="-228600" eaLnBrk="1" hangingPunct="1">
              <a:spcBef>
                <a:spcPct val="0"/>
              </a:spcBef>
              <a:buFontTx/>
              <a:buAutoNum type="arabicPeriod"/>
            </a:pPr>
            <a:r>
              <a:rPr lang="en-US" altLang="en-US">
                <a:ea typeface="ＭＳ Ｐゴシック" panose="020B0600070205080204" pitchFamily="34" charset="-128"/>
              </a:rPr>
              <a:t>Across the fasces hangs his sword, a symbol of his willingness to leave his life as gentleman farmer and take up arms as a citizen soldier to defend his republican ideals of the right to property ownership, freedom and liberty.  </a:t>
            </a:r>
          </a:p>
        </p:txBody>
      </p:sp>
      <p:sp>
        <p:nvSpPr>
          <p:cNvPr id="30723" name="Slide Number Placeholder 3">
            <a:extLst>
              <a:ext uri="{FF2B5EF4-FFF2-40B4-BE49-F238E27FC236}">
                <a16:creationId xmlns:a16="http://schemas.microsoft.com/office/drawing/2014/main" id="{1DA9EA7B-29A1-45BF-95BE-8C5884AE9D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F0A40C01-698D-4DAE-89A6-48E657896FCD}" type="slidenum">
              <a:rPr lang="en-US" altLang="en-US" sz="1200"/>
              <a:pPr/>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565262FC-C722-41F1-AA9A-9492E61A00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35D23442-1EDC-489D-8B14-85F357575F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altLang="en-US">
                <a:ea typeface="ＭＳ Ｐゴシック" panose="020B0600070205080204" pitchFamily="34" charset="-128"/>
              </a:rPr>
              <a:t>Note the bright light that highlights Revere in this portrait, especially his head</a:t>
            </a:r>
          </a:p>
          <a:p>
            <a:pPr marL="228600" indent="-228600" eaLnBrk="1" hangingPunct="1">
              <a:spcBef>
                <a:spcPct val="0"/>
              </a:spcBef>
              <a:buFontTx/>
              <a:buAutoNum type="arabicPeriod"/>
            </a:pPr>
            <a:r>
              <a:rPr lang="en-US" altLang="en-US">
                <a:ea typeface="ＭＳ Ｐゴシック" panose="020B0600070205080204" pitchFamily="34" charset="-128"/>
              </a:rPr>
              <a:t>The composition of the portrait relies on a series of “pointers” directing the viewer’s attention to Revere’s head – the seat of reason and common sense</a:t>
            </a:r>
          </a:p>
          <a:p>
            <a:pPr marL="228600" indent="-228600" eaLnBrk="1" hangingPunct="1">
              <a:spcBef>
                <a:spcPct val="0"/>
              </a:spcBef>
              <a:buFontTx/>
              <a:buAutoNum type="arabicPeriod"/>
            </a:pPr>
            <a:r>
              <a:rPr lang="en-US" altLang="en-US">
                <a:ea typeface="ＭＳ Ｐゴシック" panose="020B0600070205080204" pitchFamily="34" charset="-128"/>
              </a:rPr>
              <a:t>Note the reflection on the workbench suggesting Revere’s reflective attitude as he gazes forth contemplatively, perhaps considering his skillful handiwork = a teapot</a:t>
            </a:r>
          </a:p>
          <a:p>
            <a:pPr marL="228600" indent="-228600" eaLnBrk="1" hangingPunct="1">
              <a:spcBef>
                <a:spcPct val="0"/>
              </a:spcBef>
              <a:buFontTx/>
              <a:buAutoNum type="arabicPeriod"/>
            </a:pPr>
            <a:r>
              <a:rPr lang="en-US" altLang="en-US">
                <a:ea typeface="ＭＳ Ｐゴシック" panose="020B0600070205080204" pitchFamily="34" charset="-128"/>
              </a:rPr>
              <a:t>Here, too, we see a common man, a silversmith, pursuing his business</a:t>
            </a:r>
          </a:p>
          <a:p>
            <a:pPr marL="228600" indent="-228600" eaLnBrk="1" hangingPunct="1">
              <a:spcBef>
                <a:spcPct val="0"/>
              </a:spcBef>
              <a:buFontTx/>
              <a:buAutoNum type="arabicPeriod"/>
            </a:pPr>
            <a:r>
              <a:rPr lang="en-US" altLang="en-US">
                <a:ea typeface="ＭＳ Ｐゴシック" panose="020B0600070205080204" pitchFamily="34" charset="-128"/>
              </a:rPr>
              <a:t>Together, the Washington statue and the Revere portrait depict the common man and the republican virtues of property ownership, self-employment, independence, and a willingness to fight to protect individual rights to life, liberty, and the pursuit of happiness – key principles of the rule of law.</a:t>
            </a:r>
          </a:p>
          <a:p>
            <a:pPr marL="228600" indent="-228600" eaLnBrk="1" hangingPunct="1">
              <a:spcBef>
                <a:spcPct val="0"/>
              </a:spcBef>
              <a:buFontTx/>
              <a:buAutoNum type="arabicPeriod"/>
            </a:pPr>
            <a:r>
              <a:rPr lang="en-US" altLang="en-US">
                <a:ea typeface="ＭＳ Ｐゴシック" panose="020B0600070205080204" pitchFamily="34" charset="-128"/>
              </a:rPr>
              <a:t>Note, too, that both men seem to be reflecting on something beyond what the viewer sees; their reflective gaze calls to mind the Enlightenment, the age that inspired the founders to create a new political system based on common sense, individual reason, and public virtue.</a:t>
            </a:r>
          </a:p>
          <a:p>
            <a:pPr marL="228600" indent="-228600" eaLnBrk="1" hangingPunct="1">
              <a:spcBef>
                <a:spcPct val="0"/>
              </a:spcBef>
              <a:buFontTx/>
              <a:buAutoNum type="arabicPeriod"/>
            </a:pPr>
            <a:endParaRPr lang="en-US" altLang="en-US">
              <a:ea typeface="ＭＳ Ｐゴシック" panose="020B0600070205080204" pitchFamily="34" charset="-128"/>
            </a:endParaRPr>
          </a:p>
        </p:txBody>
      </p:sp>
      <p:sp>
        <p:nvSpPr>
          <p:cNvPr id="32771" name="Slide Number Placeholder 3">
            <a:extLst>
              <a:ext uri="{FF2B5EF4-FFF2-40B4-BE49-F238E27FC236}">
                <a16:creationId xmlns:a16="http://schemas.microsoft.com/office/drawing/2014/main" id="{9F9B6F0E-553B-4E1D-85B9-CB2AC10642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ABAAA409-C458-41F8-B275-0C79923A94D1}" type="slidenum">
              <a:rPr lang="en-US" altLang="en-US" sz="1200"/>
              <a:pPr/>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70AA00E1-0EDC-4E5C-9EF6-D4A66EDA64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C690F919-CAE5-453E-A6A9-AA2D31EC0B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altLang="en-US">
                <a:ea typeface="ＭＳ Ｐゴシック" panose="020B0600070205080204" pitchFamily="34" charset="-128"/>
              </a:rPr>
              <a:t>All three photos clearly reflect the power of absolute rule, from the infamous Tower of London where people were imprisoned, tortured, and executed by the will of the monarch, to the Governor’s Palace with its symbols of royal authority on the entrance gate and the display of weaponry in the entrance hall.</a:t>
            </a:r>
          </a:p>
          <a:p>
            <a:pPr marL="228600" indent="-228600" eaLnBrk="1" hangingPunct="1">
              <a:spcBef>
                <a:spcPct val="0"/>
              </a:spcBef>
              <a:buFontTx/>
              <a:buAutoNum type="arabicPeriod"/>
            </a:pPr>
            <a:r>
              <a:rPr lang="en-US" altLang="en-US">
                <a:ea typeface="ＭＳ Ｐゴシック" panose="020B0600070205080204" pitchFamily="34" charset="-128"/>
              </a:rPr>
              <a:t>What we see here are the elements of rule buy man, not rule of law.</a:t>
            </a:r>
          </a:p>
        </p:txBody>
      </p:sp>
      <p:sp>
        <p:nvSpPr>
          <p:cNvPr id="34819" name="Slide Number Placeholder 3">
            <a:extLst>
              <a:ext uri="{FF2B5EF4-FFF2-40B4-BE49-F238E27FC236}">
                <a16:creationId xmlns:a16="http://schemas.microsoft.com/office/drawing/2014/main" id="{B589464C-65B8-469B-BD2F-492789BCF5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0694764B-7BB8-48CD-8430-2E6D5E79C602}" type="slidenum">
              <a:rPr lang="en-US" altLang="en-US" sz="1200"/>
              <a:pPr/>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650E9B72-8550-491C-AD62-775E34B638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C9D8EED9-56B5-4BAF-8BBD-10BEBEB932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6867" name="Slide Number Placeholder 3">
            <a:extLst>
              <a:ext uri="{FF2B5EF4-FFF2-40B4-BE49-F238E27FC236}">
                <a16:creationId xmlns:a16="http://schemas.microsoft.com/office/drawing/2014/main" id="{D04E7864-CA15-47CA-9231-8FDBC316B4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2DC59EF1-409E-4911-9438-E2319F2CF248}" type="slidenum">
              <a:rPr lang="en-US" altLang="en-US" sz="1200"/>
              <a:pPr/>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8A24AEB-19AE-44E5-ABE6-121692CE7CA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F9DA8E0-CFD1-4EA1-BA66-D3BD717DF8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F6A8A51-0CE3-468F-95CB-5C778C19E08B}"/>
              </a:ext>
            </a:extLst>
          </p:cNvPr>
          <p:cNvSpPr>
            <a:spLocks noGrp="1" noChangeArrowheads="1"/>
          </p:cNvSpPr>
          <p:nvPr>
            <p:ph type="sldNum" sz="quarter" idx="12"/>
          </p:nvPr>
        </p:nvSpPr>
        <p:spPr>
          <a:ln/>
        </p:spPr>
        <p:txBody>
          <a:bodyPr/>
          <a:lstStyle>
            <a:lvl1pPr>
              <a:defRPr/>
            </a:lvl1pPr>
          </a:lstStyle>
          <a:p>
            <a:fld id="{FB1238B9-FD95-4BD2-9008-3BE1F08D5881}" type="slidenum">
              <a:rPr lang="en-US" altLang="en-US"/>
              <a:pPr/>
              <a:t>‹#›</a:t>
            </a:fld>
            <a:endParaRPr lang="en-US" altLang="en-US"/>
          </a:p>
        </p:txBody>
      </p:sp>
    </p:spTree>
    <p:extLst>
      <p:ext uri="{BB962C8B-B14F-4D97-AF65-F5344CB8AC3E}">
        <p14:creationId xmlns:p14="http://schemas.microsoft.com/office/powerpoint/2010/main" val="2504435028"/>
      </p:ext>
    </p:extLst>
  </p:cSld>
  <p:clrMapOvr>
    <a:masterClrMapping/>
  </p:clrMapOvr>
  <p:transition advTm="10000">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3B2E24D-9382-4A49-8277-699C2AEC183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38DB836-5C23-4C33-BC9D-3F0BEF8859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1EC2AF6-75BF-4849-BB26-8035F018F6F5}"/>
              </a:ext>
            </a:extLst>
          </p:cNvPr>
          <p:cNvSpPr>
            <a:spLocks noGrp="1" noChangeArrowheads="1"/>
          </p:cNvSpPr>
          <p:nvPr>
            <p:ph type="sldNum" sz="quarter" idx="12"/>
          </p:nvPr>
        </p:nvSpPr>
        <p:spPr>
          <a:ln/>
        </p:spPr>
        <p:txBody>
          <a:bodyPr/>
          <a:lstStyle>
            <a:lvl1pPr>
              <a:defRPr/>
            </a:lvl1pPr>
          </a:lstStyle>
          <a:p>
            <a:fld id="{1702594E-59D7-4DAA-837C-97AFB611460F}" type="slidenum">
              <a:rPr lang="en-US" altLang="en-US"/>
              <a:pPr/>
              <a:t>‹#›</a:t>
            </a:fld>
            <a:endParaRPr lang="en-US" altLang="en-US"/>
          </a:p>
        </p:txBody>
      </p:sp>
    </p:spTree>
    <p:extLst>
      <p:ext uri="{BB962C8B-B14F-4D97-AF65-F5344CB8AC3E}">
        <p14:creationId xmlns:p14="http://schemas.microsoft.com/office/powerpoint/2010/main" val="2505055060"/>
      </p:ext>
    </p:extLst>
  </p:cSld>
  <p:clrMapOvr>
    <a:masterClrMapping/>
  </p:clrMapOvr>
  <p:transition advTm="10000">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DD8044E-BDCA-4D46-ACD9-7F75EAC94D8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ADECBFA-5842-42FE-BAC4-009F38AFF7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4BB1E7A-4862-484E-9A7D-42F8BB191FA3}"/>
              </a:ext>
            </a:extLst>
          </p:cNvPr>
          <p:cNvSpPr>
            <a:spLocks noGrp="1" noChangeArrowheads="1"/>
          </p:cNvSpPr>
          <p:nvPr>
            <p:ph type="sldNum" sz="quarter" idx="12"/>
          </p:nvPr>
        </p:nvSpPr>
        <p:spPr>
          <a:ln/>
        </p:spPr>
        <p:txBody>
          <a:bodyPr/>
          <a:lstStyle>
            <a:lvl1pPr>
              <a:defRPr/>
            </a:lvl1pPr>
          </a:lstStyle>
          <a:p>
            <a:fld id="{349B56E0-617D-4455-9299-0AA02B732CB8}" type="slidenum">
              <a:rPr lang="en-US" altLang="en-US"/>
              <a:pPr/>
              <a:t>‹#›</a:t>
            </a:fld>
            <a:endParaRPr lang="en-US" altLang="en-US"/>
          </a:p>
        </p:txBody>
      </p:sp>
    </p:spTree>
    <p:extLst>
      <p:ext uri="{BB962C8B-B14F-4D97-AF65-F5344CB8AC3E}">
        <p14:creationId xmlns:p14="http://schemas.microsoft.com/office/powerpoint/2010/main" val="1926965029"/>
      </p:ext>
    </p:extLst>
  </p:cSld>
  <p:clrMapOvr>
    <a:masterClrMapping/>
  </p:clrMapOvr>
  <p:transition advTm="10000">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dirty="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3A66879-3229-4AED-B5EA-4E019A8FB78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7479A01-41B1-47F3-920D-DDC454D380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9E74BF1-F6C6-4BB8-867B-561CE2C388DA}"/>
              </a:ext>
            </a:extLst>
          </p:cNvPr>
          <p:cNvSpPr>
            <a:spLocks noGrp="1" noChangeArrowheads="1"/>
          </p:cNvSpPr>
          <p:nvPr>
            <p:ph type="sldNum" sz="quarter" idx="12"/>
          </p:nvPr>
        </p:nvSpPr>
        <p:spPr>
          <a:ln/>
        </p:spPr>
        <p:txBody>
          <a:bodyPr/>
          <a:lstStyle>
            <a:lvl1pPr>
              <a:defRPr/>
            </a:lvl1pPr>
          </a:lstStyle>
          <a:p>
            <a:fld id="{8A68731E-63A6-41B1-BC94-D27AD5B267BF}" type="slidenum">
              <a:rPr lang="en-US" altLang="en-US"/>
              <a:pPr/>
              <a:t>‹#›</a:t>
            </a:fld>
            <a:endParaRPr lang="en-US" altLang="en-US"/>
          </a:p>
        </p:txBody>
      </p:sp>
    </p:spTree>
    <p:extLst>
      <p:ext uri="{BB962C8B-B14F-4D97-AF65-F5344CB8AC3E}">
        <p14:creationId xmlns:p14="http://schemas.microsoft.com/office/powerpoint/2010/main" val="411614237"/>
      </p:ext>
    </p:extLst>
  </p:cSld>
  <p:clrMapOvr>
    <a:masterClrMapping/>
  </p:clrMapOvr>
  <p:transition advTm="10000">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09C113C-E9B2-433E-9786-A8FC814EFA6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420B42A-4E57-4C81-B876-3E89A84AE5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BC65710-0522-4980-B518-999B5268D0E4}"/>
              </a:ext>
            </a:extLst>
          </p:cNvPr>
          <p:cNvSpPr>
            <a:spLocks noGrp="1" noChangeArrowheads="1"/>
          </p:cNvSpPr>
          <p:nvPr>
            <p:ph type="sldNum" sz="quarter" idx="12"/>
          </p:nvPr>
        </p:nvSpPr>
        <p:spPr>
          <a:ln/>
        </p:spPr>
        <p:txBody>
          <a:bodyPr/>
          <a:lstStyle>
            <a:lvl1pPr>
              <a:defRPr/>
            </a:lvl1pPr>
          </a:lstStyle>
          <a:p>
            <a:fld id="{ECE27012-F748-43DF-8A67-C5EE1FCBC7C5}" type="slidenum">
              <a:rPr lang="en-US" altLang="en-US"/>
              <a:pPr/>
              <a:t>‹#›</a:t>
            </a:fld>
            <a:endParaRPr lang="en-US" altLang="en-US"/>
          </a:p>
        </p:txBody>
      </p:sp>
    </p:spTree>
    <p:extLst>
      <p:ext uri="{BB962C8B-B14F-4D97-AF65-F5344CB8AC3E}">
        <p14:creationId xmlns:p14="http://schemas.microsoft.com/office/powerpoint/2010/main" val="203927719"/>
      </p:ext>
    </p:extLst>
  </p:cSld>
  <p:clrMapOvr>
    <a:masterClrMapping/>
  </p:clrMapOvr>
  <p:transition advTm="10000">
    <p:cu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813B14A8-72CE-4C81-B8B1-768FC672EC4F}"/>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180669C3-15C6-4CE2-861B-34954A46FD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6B350634-08C5-4C8E-9427-231AEBB876DB}"/>
              </a:ext>
            </a:extLst>
          </p:cNvPr>
          <p:cNvSpPr>
            <a:spLocks noGrp="1" noChangeArrowheads="1"/>
          </p:cNvSpPr>
          <p:nvPr>
            <p:ph type="sldNum" sz="quarter" idx="12"/>
          </p:nvPr>
        </p:nvSpPr>
        <p:spPr>
          <a:ln/>
        </p:spPr>
        <p:txBody>
          <a:bodyPr/>
          <a:lstStyle>
            <a:lvl1pPr>
              <a:defRPr/>
            </a:lvl1pPr>
          </a:lstStyle>
          <a:p>
            <a:fld id="{861112D9-2AC2-4F0A-92BD-09B3829A70A6}" type="slidenum">
              <a:rPr lang="en-US" altLang="en-US"/>
              <a:pPr/>
              <a:t>‹#›</a:t>
            </a:fld>
            <a:endParaRPr lang="en-US" altLang="en-US"/>
          </a:p>
        </p:txBody>
      </p:sp>
    </p:spTree>
    <p:extLst>
      <p:ext uri="{BB962C8B-B14F-4D97-AF65-F5344CB8AC3E}">
        <p14:creationId xmlns:p14="http://schemas.microsoft.com/office/powerpoint/2010/main" val="3705675606"/>
      </p:ext>
    </p:extLst>
  </p:cSld>
  <p:clrMapOvr>
    <a:masterClrMapping/>
  </p:clrMapOvr>
  <p:transition advTm="10000">
    <p:cu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5C24A59-D2A7-41EC-8B24-571138F78BF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2115A28-3BE2-4054-82E1-843A8C2A93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F0C1274-AA4C-43E3-B316-299BF33DDEC0}"/>
              </a:ext>
            </a:extLst>
          </p:cNvPr>
          <p:cNvSpPr>
            <a:spLocks noGrp="1" noChangeArrowheads="1"/>
          </p:cNvSpPr>
          <p:nvPr>
            <p:ph type="sldNum" sz="quarter" idx="12"/>
          </p:nvPr>
        </p:nvSpPr>
        <p:spPr>
          <a:ln/>
        </p:spPr>
        <p:txBody>
          <a:bodyPr/>
          <a:lstStyle>
            <a:lvl1pPr>
              <a:defRPr/>
            </a:lvl1pPr>
          </a:lstStyle>
          <a:p>
            <a:fld id="{451EFF8B-0BD5-475E-8AD8-3BC81A8B4DD5}" type="slidenum">
              <a:rPr lang="en-US" altLang="en-US"/>
              <a:pPr/>
              <a:t>‹#›</a:t>
            </a:fld>
            <a:endParaRPr lang="en-US" altLang="en-US"/>
          </a:p>
        </p:txBody>
      </p:sp>
    </p:spTree>
    <p:extLst>
      <p:ext uri="{BB962C8B-B14F-4D97-AF65-F5344CB8AC3E}">
        <p14:creationId xmlns:p14="http://schemas.microsoft.com/office/powerpoint/2010/main" val="2542778370"/>
      </p:ext>
    </p:extLst>
  </p:cSld>
  <p:clrMapOvr>
    <a:masterClrMapping/>
  </p:clrMapOvr>
  <p:transition advTm="10000">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25F73BA-80CB-4858-BD11-7D0297F55F3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59A892D-99B9-4FF4-B26A-F55AF63C7D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E6B7C90-4D04-4AF0-A467-BF9A29BA5829}"/>
              </a:ext>
            </a:extLst>
          </p:cNvPr>
          <p:cNvSpPr>
            <a:spLocks noGrp="1" noChangeArrowheads="1"/>
          </p:cNvSpPr>
          <p:nvPr>
            <p:ph type="sldNum" sz="quarter" idx="12"/>
          </p:nvPr>
        </p:nvSpPr>
        <p:spPr>
          <a:ln/>
        </p:spPr>
        <p:txBody>
          <a:bodyPr/>
          <a:lstStyle>
            <a:lvl1pPr>
              <a:defRPr/>
            </a:lvl1pPr>
          </a:lstStyle>
          <a:p>
            <a:fld id="{276F4F73-F3C9-44B1-B688-D0E90E439971}" type="slidenum">
              <a:rPr lang="en-US" altLang="en-US"/>
              <a:pPr/>
              <a:t>‹#›</a:t>
            </a:fld>
            <a:endParaRPr lang="en-US" altLang="en-US"/>
          </a:p>
        </p:txBody>
      </p:sp>
    </p:spTree>
    <p:extLst>
      <p:ext uri="{BB962C8B-B14F-4D97-AF65-F5344CB8AC3E}">
        <p14:creationId xmlns:p14="http://schemas.microsoft.com/office/powerpoint/2010/main" val="2916316581"/>
      </p:ext>
    </p:extLst>
  </p:cSld>
  <p:clrMapOvr>
    <a:masterClrMapping/>
  </p:clrMapOvr>
  <p:transition advTm="10000">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3E7C73B-F806-4136-B6A2-4D40744A7AF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5D661C2-6EBF-4436-A396-BBB9143AC6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016B540-CF93-4AAB-B69F-3F5ECEF6E3FC}"/>
              </a:ext>
            </a:extLst>
          </p:cNvPr>
          <p:cNvSpPr>
            <a:spLocks noGrp="1" noChangeArrowheads="1"/>
          </p:cNvSpPr>
          <p:nvPr>
            <p:ph type="sldNum" sz="quarter" idx="12"/>
          </p:nvPr>
        </p:nvSpPr>
        <p:spPr>
          <a:ln/>
        </p:spPr>
        <p:txBody>
          <a:bodyPr/>
          <a:lstStyle>
            <a:lvl1pPr>
              <a:defRPr/>
            </a:lvl1pPr>
          </a:lstStyle>
          <a:p>
            <a:fld id="{A38DFDB3-C9EE-49A5-82D7-50112C96E9F0}" type="slidenum">
              <a:rPr lang="en-US" altLang="en-US"/>
              <a:pPr/>
              <a:t>‹#›</a:t>
            </a:fld>
            <a:endParaRPr lang="en-US" altLang="en-US"/>
          </a:p>
        </p:txBody>
      </p:sp>
    </p:spTree>
    <p:extLst>
      <p:ext uri="{BB962C8B-B14F-4D97-AF65-F5344CB8AC3E}">
        <p14:creationId xmlns:p14="http://schemas.microsoft.com/office/powerpoint/2010/main" val="1769245655"/>
      </p:ext>
    </p:extLst>
  </p:cSld>
  <p:clrMapOvr>
    <a:masterClrMapping/>
  </p:clrMapOvr>
  <p:transition advTm="10000">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0133490-9B0C-4563-A87E-D7EB89C8BB4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4420AB5-8ED1-4D91-98A3-091ED397E0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6623DB8-4E62-4E29-85F2-6741C077BAF0}"/>
              </a:ext>
            </a:extLst>
          </p:cNvPr>
          <p:cNvSpPr>
            <a:spLocks noGrp="1" noChangeArrowheads="1"/>
          </p:cNvSpPr>
          <p:nvPr>
            <p:ph type="sldNum" sz="quarter" idx="12"/>
          </p:nvPr>
        </p:nvSpPr>
        <p:spPr>
          <a:ln/>
        </p:spPr>
        <p:txBody>
          <a:bodyPr/>
          <a:lstStyle>
            <a:lvl1pPr>
              <a:defRPr/>
            </a:lvl1pPr>
          </a:lstStyle>
          <a:p>
            <a:fld id="{F196EF35-4F85-4096-B65C-2DFEB286C133}" type="slidenum">
              <a:rPr lang="en-US" altLang="en-US"/>
              <a:pPr/>
              <a:t>‹#›</a:t>
            </a:fld>
            <a:endParaRPr lang="en-US" altLang="en-US"/>
          </a:p>
        </p:txBody>
      </p:sp>
    </p:spTree>
    <p:extLst>
      <p:ext uri="{BB962C8B-B14F-4D97-AF65-F5344CB8AC3E}">
        <p14:creationId xmlns:p14="http://schemas.microsoft.com/office/powerpoint/2010/main" val="2521439862"/>
      </p:ext>
    </p:extLst>
  </p:cSld>
  <p:clrMapOvr>
    <a:masterClrMapping/>
  </p:clrMapOvr>
  <p:transition advTm="10000">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DD37F17-3642-48FF-91AF-B9BCF3FB0FD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656AF84-9AC0-4DDA-9C54-0D880F88C2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0A304E3-5B9C-435C-AAE9-3C07A86C4EBF}"/>
              </a:ext>
            </a:extLst>
          </p:cNvPr>
          <p:cNvSpPr>
            <a:spLocks noGrp="1" noChangeArrowheads="1"/>
          </p:cNvSpPr>
          <p:nvPr>
            <p:ph type="sldNum" sz="quarter" idx="12"/>
          </p:nvPr>
        </p:nvSpPr>
        <p:spPr>
          <a:ln/>
        </p:spPr>
        <p:txBody>
          <a:bodyPr/>
          <a:lstStyle>
            <a:lvl1pPr>
              <a:defRPr/>
            </a:lvl1pPr>
          </a:lstStyle>
          <a:p>
            <a:fld id="{8338CCC9-E775-4611-B512-247DB5F4BC1C}" type="slidenum">
              <a:rPr lang="en-US" altLang="en-US"/>
              <a:pPr/>
              <a:t>‹#›</a:t>
            </a:fld>
            <a:endParaRPr lang="en-US" altLang="en-US"/>
          </a:p>
        </p:txBody>
      </p:sp>
    </p:spTree>
    <p:extLst>
      <p:ext uri="{BB962C8B-B14F-4D97-AF65-F5344CB8AC3E}">
        <p14:creationId xmlns:p14="http://schemas.microsoft.com/office/powerpoint/2010/main" val="3322683415"/>
      </p:ext>
    </p:extLst>
  </p:cSld>
  <p:clrMapOvr>
    <a:masterClrMapping/>
  </p:clrMapOvr>
  <p:transition advTm="10000">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B801D75-FE32-415C-BDED-1D55E917DB8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5903A9B-78EB-456C-B07F-8E656A885F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E043ADB-F738-45DE-BC57-B8258A2C641C}"/>
              </a:ext>
            </a:extLst>
          </p:cNvPr>
          <p:cNvSpPr>
            <a:spLocks noGrp="1" noChangeArrowheads="1"/>
          </p:cNvSpPr>
          <p:nvPr>
            <p:ph type="sldNum" sz="quarter" idx="12"/>
          </p:nvPr>
        </p:nvSpPr>
        <p:spPr>
          <a:ln/>
        </p:spPr>
        <p:txBody>
          <a:bodyPr/>
          <a:lstStyle>
            <a:lvl1pPr>
              <a:defRPr/>
            </a:lvl1pPr>
          </a:lstStyle>
          <a:p>
            <a:fld id="{1A53242E-34E7-4B63-95E2-1E140F664D3F}" type="slidenum">
              <a:rPr lang="en-US" altLang="en-US"/>
              <a:pPr/>
              <a:t>‹#›</a:t>
            </a:fld>
            <a:endParaRPr lang="en-US" altLang="en-US"/>
          </a:p>
        </p:txBody>
      </p:sp>
    </p:spTree>
    <p:extLst>
      <p:ext uri="{BB962C8B-B14F-4D97-AF65-F5344CB8AC3E}">
        <p14:creationId xmlns:p14="http://schemas.microsoft.com/office/powerpoint/2010/main" val="543599289"/>
      </p:ext>
    </p:extLst>
  </p:cSld>
  <p:clrMapOvr>
    <a:masterClrMapping/>
  </p:clrMapOvr>
  <p:transition advTm="10000">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50B61EB-9BAC-4F5C-8506-4F657D1E9E2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2949F2A-3A02-47F2-B32B-B150911F03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EFEBEC4-FC14-43DF-B5B1-4D8EE9429455}"/>
              </a:ext>
            </a:extLst>
          </p:cNvPr>
          <p:cNvSpPr>
            <a:spLocks noGrp="1" noChangeArrowheads="1"/>
          </p:cNvSpPr>
          <p:nvPr>
            <p:ph type="sldNum" sz="quarter" idx="12"/>
          </p:nvPr>
        </p:nvSpPr>
        <p:spPr>
          <a:ln/>
        </p:spPr>
        <p:txBody>
          <a:bodyPr/>
          <a:lstStyle>
            <a:lvl1pPr>
              <a:defRPr/>
            </a:lvl1pPr>
          </a:lstStyle>
          <a:p>
            <a:fld id="{69C14DAD-0877-4A9B-8C46-F5C6E98384AB}" type="slidenum">
              <a:rPr lang="en-US" altLang="en-US"/>
              <a:pPr/>
              <a:t>‹#›</a:t>
            </a:fld>
            <a:endParaRPr lang="en-US" altLang="en-US"/>
          </a:p>
        </p:txBody>
      </p:sp>
    </p:spTree>
    <p:extLst>
      <p:ext uri="{BB962C8B-B14F-4D97-AF65-F5344CB8AC3E}">
        <p14:creationId xmlns:p14="http://schemas.microsoft.com/office/powerpoint/2010/main" val="3315751556"/>
      </p:ext>
    </p:extLst>
  </p:cSld>
  <p:clrMapOvr>
    <a:masterClrMapping/>
  </p:clrMapOvr>
  <p:transition advTm="10000">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9EE3093-BDD2-406E-8498-C07C90A6292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195C7A6-FFBA-49C7-8FEC-0F2DED7C57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3A99260-DB9D-417A-9600-599DBBD306C8}"/>
              </a:ext>
            </a:extLst>
          </p:cNvPr>
          <p:cNvSpPr>
            <a:spLocks noGrp="1" noChangeArrowheads="1"/>
          </p:cNvSpPr>
          <p:nvPr>
            <p:ph type="sldNum" sz="quarter" idx="12"/>
          </p:nvPr>
        </p:nvSpPr>
        <p:spPr>
          <a:ln/>
        </p:spPr>
        <p:txBody>
          <a:bodyPr/>
          <a:lstStyle>
            <a:lvl1pPr>
              <a:defRPr/>
            </a:lvl1pPr>
          </a:lstStyle>
          <a:p>
            <a:fld id="{BC1B11F0-683E-4221-A876-F6177A784261}" type="slidenum">
              <a:rPr lang="en-US" altLang="en-US"/>
              <a:pPr/>
              <a:t>‹#›</a:t>
            </a:fld>
            <a:endParaRPr lang="en-US" altLang="en-US"/>
          </a:p>
        </p:txBody>
      </p:sp>
    </p:spTree>
    <p:extLst>
      <p:ext uri="{BB962C8B-B14F-4D97-AF65-F5344CB8AC3E}">
        <p14:creationId xmlns:p14="http://schemas.microsoft.com/office/powerpoint/2010/main" val="3562624969"/>
      </p:ext>
    </p:extLst>
  </p:cSld>
  <p:clrMapOvr>
    <a:masterClrMapping/>
  </p:clrMapOvr>
  <p:transition advTm="10000">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FFDFF87-57E7-4185-8CE1-E5FC546E01D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AB36DC7-3392-4268-9E18-FDE5938046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FDCEAEE-84B9-4AF2-AA53-0515B2CCDF8C}"/>
              </a:ext>
            </a:extLst>
          </p:cNvPr>
          <p:cNvSpPr>
            <a:spLocks noGrp="1" noChangeArrowheads="1"/>
          </p:cNvSpPr>
          <p:nvPr>
            <p:ph type="sldNum" sz="quarter" idx="12"/>
          </p:nvPr>
        </p:nvSpPr>
        <p:spPr>
          <a:ln/>
        </p:spPr>
        <p:txBody>
          <a:bodyPr/>
          <a:lstStyle>
            <a:lvl1pPr>
              <a:defRPr/>
            </a:lvl1pPr>
          </a:lstStyle>
          <a:p>
            <a:fld id="{D65B6F3A-7D6E-42B0-A5F1-2A9C06A6583D}" type="slidenum">
              <a:rPr lang="en-US" altLang="en-US"/>
              <a:pPr/>
              <a:t>‹#›</a:t>
            </a:fld>
            <a:endParaRPr lang="en-US" altLang="en-US"/>
          </a:p>
        </p:txBody>
      </p:sp>
    </p:spTree>
    <p:extLst>
      <p:ext uri="{BB962C8B-B14F-4D97-AF65-F5344CB8AC3E}">
        <p14:creationId xmlns:p14="http://schemas.microsoft.com/office/powerpoint/2010/main" val="3160420612"/>
      </p:ext>
    </p:extLst>
  </p:cSld>
  <p:clrMapOvr>
    <a:masterClrMapping/>
  </p:clrMapOvr>
  <p:transition advTm="10000">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62D0233-9ED6-4E94-BFBF-24E2D0CF515E}"/>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a:extLst>
              <a:ext uri="{FF2B5EF4-FFF2-40B4-BE49-F238E27FC236}">
                <a16:creationId xmlns:a16="http://schemas.microsoft.com/office/drawing/2014/main" id="{3BE48398-3272-4872-BFE0-397D720F7FD3}"/>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a:extLst>
              <a:ext uri="{FF2B5EF4-FFF2-40B4-BE49-F238E27FC236}">
                <a16:creationId xmlns:a16="http://schemas.microsoft.com/office/drawing/2014/main" id="{BD1445E0-451F-4FD3-9A51-025A15D5117D}"/>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ea typeface="+mn-ea"/>
                <a:cs typeface="Arial" charset="0"/>
              </a:defRPr>
            </a:lvl1pPr>
          </a:lstStyle>
          <a:p>
            <a:pPr>
              <a:defRPr/>
            </a:pPr>
            <a:endParaRPr lang="en-US"/>
          </a:p>
        </p:txBody>
      </p:sp>
      <p:sp>
        <p:nvSpPr>
          <p:cNvPr id="1029" name="Rectangle 5">
            <a:extLst>
              <a:ext uri="{FF2B5EF4-FFF2-40B4-BE49-F238E27FC236}">
                <a16:creationId xmlns:a16="http://schemas.microsoft.com/office/drawing/2014/main" id="{C50C368F-B153-461C-BA58-DCCE2116AF5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ea typeface="+mn-ea"/>
                <a:cs typeface="Arial" charset="0"/>
              </a:defRPr>
            </a:lvl1pPr>
          </a:lstStyle>
          <a:p>
            <a:pPr>
              <a:defRPr/>
            </a:pPr>
            <a:endParaRPr lang="en-US"/>
          </a:p>
        </p:txBody>
      </p:sp>
      <p:sp>
        <p:nvSpPr>
          <p:cNvPr id="1030" name="Rectangle 6">
            <a:extLst>
              <a:ext uri="{FF2B5EF4-FFF2-40B4-BE49-F238E27FC236}">
                <a16:creationId xmlns:a16="http://schemas.microsoft.com/office/drawing/2014/main" id="{CABB7CAB-84C4-48E9-B5B2-6D3D98DD156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9028D9A6-CC80-43DA-B65F-18EA07108C1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advTm="10000">
    <p:cut/>
  </p:transition>
  <p:hf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www.toptenz.net/top-10-pictures-that-shaped-america.php/golden-spike-transcontinental-railroad-photograph" TargetMode="External"/><Relationship Id="rId7" Type="http://schemas.openxmlformats.org/officeDocument/2006/relationships/slide" Target="slide11.xm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20.jpeg"/><Relationship Id="rId5" Type="http://schemas.openxmlformats.org/officeDocument/2006/relationships/hyperlink" Target="file:///C:\Users\jkoehler\Desktop\ROL%20Powerpoints\a.pptx" TargetMode="Externa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slide" Target="slide14.xml"/><Relationship Id="rId7"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slide" Target="slide13.xml"/><Relationship Id="rId5" Type="http://schemas.openxmlformats.org/officeDocument/2006/relationships/image" Target="../media/image28.pn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upload.wikimedia.org/wikipedia/commons/0/02/Canterbury_Cathedral_-_Portal_Nave_Cross-spire.jpeg" TargetMode="External"/><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D0EC918C-9FCD-4DB5-89FA-1976A3DDE720}"/>
              </a:ext>
            </a:extLst>
          </p:cNvPr>
          <p:cNvSpPr>
            <a:spLocks noGrp="1"/>
          </p:cNvSpPr>
          <p:nvPr>
            <p:ph type="title"/>
          </p:nvPr>
        </p:nvSpPr>
        <p:spPr/>
        <p:txBody>
          <a:bodyPr/>
          <a:lstStyle/>
          <a:p>
            <a:pPr>
              <a:defRPr/>
            </a:pPr>
            <a:r>
              <a:rPr lang="en-US" sz="4000">
                <a:solidFill>
                  <a:srgbClr val="0000CC"/>
                </a:solidFill>
                <a:latin typeface="Times New Roman" charset="0"/>
                <a:cs typeface="Times New Roman" charset="0"/>
              </a:rPr>
              <a:t>THE RULE OF LAW AND SOCIETY</a:t>
            </a:r>
          </a:p>
        </p:txBody>
      </p:sp>
      <p:sp>
        <p:nvSpPr>
          <p:cNvPr id="4" name="Text Placeholder 3">
            <a:extLst>
              <a:ext uri="{FF2B5EF4-FFF2-40B4-BE49-F238E27FC236}">
                <a16:creationId xmlns:a16="http://schemas.microsoft.com/office/drawing/2014/main" id="{B5252B7B-552F-4E78-988C-AE79D1772F57}"/>
              </a:ext>
            </a:extLst>
          </p:cNvPr>
          <p:cNvSpPr>
            <a:spLocks noGrp="1"/>
          </p:cNvSpPr>
          <p:nvPr>
            <p:ph type="body" sz="half" idx="2"/>
          </p:nvPr>
        </p:nvSpPr>
        <p:spPr>
          <a:xfrm>
            <a:off x="4648200" y="1524000"/>
            <a:ext cx="4419600" cy="4602163"/>
          </a:xfrm>
        </p:spPr>
        <p:txBody>
          <a:bodyPr/>
          <a:lstStyle/>
          <a:p>
            <a:pPr marL="0" indent="0">
              <a:buFontTx/>
              <a:buNone/>
              <a:defRPr/>
            </a:pPr>
            <a:endParaRPr lang="en-US" b="1" dirty="0">
              <a:solidFill>
                <a:srgbClr val="0000CC"/>
              </a:solidFill>
              <a:latin typeface="Charlemagne Std" pitchFamily="82" charset="0"/>
              <a:ea typeface="+mn-ea"/>
            </a:endParaRPr>
          </a:p>
          <a:p>
            <a:pPr marL="0" indent="0">
              <a:buFontTx/>
              <a:buNone/>
              <a:defRPr/>
            </a:pPr>
            <a:endParaRPr lang="en-US" b="1" dirty="0">
              <a:solidFill>
                <a:srgbClr val="0000CC"/>
              </a:solidFill>
              <a:latin typeface="Charlemagne Std" pitchFamily="82" charset="0"/>
              <a:ea typeface="+mn-ea"/>
            </a:endParaRPr>
          </a:p>
          <a:p>
            <a:pPr marL="0" indent="0" algn="ctr">
              <a:buFontTx/>
              <a:buNone/>
              <a:defRPr/>
            </a:pPr>
            <a:r>
              <a:rPr lang="en-US" b="1" dirty="0">
                <a:solidFill>
                  <a:srgbClr val="0000CC"/>
                </a:solidFill>
                <a:latin typeface="Charlemagne Std" pitchFamily="82" charset="0"/>
                <a:ea typeface="+mn-ea"/>
              </a:rPr>
              <a:t>THE RULE OF LAW AS SEEN THROUGH THE VISUAL ARTS</a:t>
            </a:r>
          </a:p>
          <a:p>
            <a:pPr>
              <a:defRPr/>
            </a:pPr>
            <a:endParaRPr lang="en-US" dirty="0">
              <a:ea typeface="+mn-ea"/>
            </a:endParaRPr>
          </a:p>
        </p:txBody>
      </p:sp>
      <p:pic>
        <p:nvPicPr>
          <p:cNvPr id="4100" name="ClipArt Placeholder 4" descr="C:\Users\timothy\AppData\Local\Microsoft\Windows\Temporary Internet Files\Content.Outlook\QBU7R30D\CTRoL_FinalLogo_S (3).jpg">
            <a:extLst>
              <a:ext uri="{FF2B5EF4-FFF2-40B4-BE49-F238E27FC236}">
                <a16:creationId xmlns:a16="http://schemas.microsoft.com/office/drawing/2014/main" id="{601BF01E-3001-405A-B3D9-5C3040970262}"/>
              </a:ext>
            </a:extLst>
          </p:cNvPr>
          <p:cNvPicPr>
            <a:picLocks noGrp="1"/>
          </p:cNvPicPr>
          <p:nvPr>
            <p:ph type="clipArt" sz="half" idx="1"/>
          </p:nvPr>
        </p:nvPicPr>
        <p:blipFill>
          <a:blip r:embed="rId3">
            <a:extLst>
              <a:ext uri="{28A0092B-C50C-407E-A947-70E740481C1C}">
                <a14:useLocalDpi xmlns:a14="http://schemas.microsoft.com/office/drawing/2010/main" val="0"/>
              </a:ext>
            </a:extLst>
          </a:blip>
          <a:srcRect l="-282" t="-475" r="282" b="-473"/>
          <a:stretch>
            <a:fillRect/>
          </a:stretch>
        </p:blipFill>
        <p:spPr>
          <a:xfrm>
            <a:off x="228600" y="1490663"/>
            <a:ext cx="4648200" cy="4910137"/>
          </a:xfrm>
        </p:spPr>
      </p:pic>
      <p:sp>
        <p:nvSpPr>
          <p:cNvPr id="5" name="TextBox 2">
            <a:extLst>
              <a:ext uri="{FF2B5EF4-FFF2-40B4-BE49-F238E27FC236}">
                <a16:creationId xmlns:a16="http://schemas.microsoft.com/office/drawing/2014/main" id="{057C3E98-209C-4F8A-8192-41E96D6D65E7}"/>
              </a:ext>
            </a:extLst>
          </p:cNvPr>
          <p:cNvSpPr txBox="1">
            <a:spLocks noChangeArrowheads="1"/>
          </p:cNvSpPr>
          <p:nvPr/>
        </p:nvSpPr>
        <p:spPr bwMode="auto">
          <a:xfrm>
            <a:off x="5135739" y="5537339"/>
            <a:ext cx="3695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000" b="1" dirty="0">
                <a:solidFill>
                  <a:srgbClr val="FF0000"/>
                </a:solidFill>
                <a:latin typeface="Charlemagne Std" pitchFamily="82" charset="0"/>
              </a:rPr>
              <a:t>This project is financially assisted by a generous grant from the Virginia Law Foundation. The Virginia Law Foundation promotes through philanthropy the rule of law, access to justice and law-related education.</a:t>
            </a:r>
          </a:p>
        </p:txBody>
      </p:sp>
      <p:sp>
        <p:nvSpPr>
          <p:cNvPr id="2" name="Slide Number Placeholder 1">
            <a:extLst>
              <a:ext uri="{FF2B5EF4-FFF2-40B4-BE49-F238E27FC236}">
                <a16:creationId xmlns:a16="http://schemas.microsoft.com/office/drawing/2014/main" id="{927ED226-0110-4338-8DA5-8AD0CE5B01E8}"/>
              </a:ext>
            </a:extLst>
          </p:cNvPr>
          <p:cNvSpPr>
            <a:spLocks noGrp="1"/>
          </p:cNvSpPr>
          <p:nvPr>
            <p:ph type="sldNum" sz="quarter" idx="12"/>
          </p:nvPr>
        </p:nvSpPr>
        <p:spPr/>
        <p:txBody>
          <a:bodyPr/>
          <a:lstStyle/>
          <a:p>
            <a:fld id="{8A68731E-63A6-41B1-BC94-D27AD5B267BF}" type="slidenum">
              <a:rPr lang="en-US" altLang="en-US" smtClean="0"/>
              <a:pPr/>
              <a:t>1</a:t>
            </a:fld>
            <a:endParaRPr lang="en-US" altLang="en-US"/>
          </a:p>
        </p:txBody>
      </p:sp>
    </p:spTree>
  </p:cSld>
  <p:clrMapOvr>
    <a:masterClrMapping/>
  </p:clrMapOvr>
  <p:transition advTm="10000">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DC153C8-50AF-4A9E-AB16-E105FE354AB5}"/>
              </a:ext>
            </a:extLst>
          </p:cNvPr>
          <p:cNvSpPr>
            <a:spLocks noGrp="1"/>
          </p:cNvSpPr>
          <p:nvPr>
            <p:ph type="title"/>
          </p:nvPr>
        </p:nvSpPr>
        <p:spPr/>
        <p:txBody>
          <a:bodyPr/>
          <a:lstStyle/>
          <a:p>
            <a:pPr>
              <a:defRPr/>
            </a:pPr>
            <a:r>
              <a:rPr lang="en-US" sz="4000" b="1">
                <a:solidFill>
                  <a:srgbClr val="0000CC"/>
                </a:solidFill>
                <a:latin typeface="Times New Roman" charset="0"/>
                <a:cs typeface="Times New Roman" charset="0"/>
              </a:rPr>
              <a:t>LIBERAL DEMOCRACY</a:t>
            </a:r>
          </a:p>
        </p:txBody>
      </p:sp>
      <p:sp>
        <p:nvSpPr>
          <p:cNvPr id="22531" name="Content Placeholder 2">
            <a:extLst>
              <a:ext uri="{FF2B5EF4-FFF2-40B4-BE49-F238E27FC236}">
                <a16:creationId xmlns:a16="http://schemas.microsoft.com/office/drawing/2014/main" id="{A0E47CB8-B4B9-4056-82A7-56593479FB27}"/>
              </a:ext>
            </a:extLst>
          </p:cNvPr>
          <p:cNvSpPr>
            <a:spLocks noGrp="1"/>
          </p:cNvSpPr>
          <p:nvPr>
            <p:ph idx="1"/>
          </p:nvPr>
        </p:nvSpPr>
        <p:spPr/>
        <p:txBody>
          <a:bodyPr/>
          <a:lstStyle/>
          <a:p>
            <a:pPr marL="0" indent="0">
              <a:buFontTx/>
              <a:buNone/>
            </a:pPr>
            <a:r>
              <a:rPr lang="en-US" altLang="en-US" sz="280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rPr>
              <a:t>1. All four photos reflect classical Greek and Roman architectural designs. Why?</a:t>
            </a:r>
          </a:p>
          <a:p>
            <a:pPr marL="0" indent="0">
              <a:buFontTx/>
              <a:buNone/>
            </a:pPr>
            <a:endParaRPr lang="en-US" altLang="en-US" sz="280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buFontTx/>
              <a:buNone/>
            </a:pPr>
            <a:r>
              <a:rPr lang="en-US" altLang="en-US" sz="280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rPr>
              <a:t>2. How to the entrance halls of the Governor’s Palace and Monticello reflect the differences between absolute monarchy and liberal democracy?</a:t>
            </a:r>
          </a:p>
          <a:p>
            <a:pPr marL="0" indent="0">
              <a:buFontTx/>
              <a:buNone/>
            </a:pPr>
            <a:endParaRPr lang="en-US" altLang="en-US" sz="280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buFontTx/>
              <a:buNone/>
            </a:pPr>
            <a:r>
              <a:rPr lang="en-US" altLang="en-US" sz="280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rPr>
              <a:t>3. How do the images on the Supreme Court portico suggest the ideals of democratic republicanism and the rule of law?</a:t>
            </a:r>
          </a:p>
        </p:txBody>
      </p:sp>
      <p:sp>
        <p:nvSpPr>
          <p:cNvPr id="2" name="Slide Number Placeholder 1">
            <a:extLst>
              <a:ext uri="{FF2B5EF4-FFF2-40B4-BE49-F238E27FC236}">
                <a16:creationId xmlns:a16="http://schemas.microsoft.com/office/drawing/2014/main" id="{52CE59A0-9047-4B3F-8727-6017528CCFC1}"/>
              </a:ext>
            </a:extLst>
          </p:cNvPr>
          <p:cNvSpPr>
            <a:spLocks noGrp="1"/>
          </p:cNvSpPr>
          <p:nvPr>
            <p:ph type="sldNum" sz="quarter" idx="12"/>
          </p:nvPr>
        </p:nvSpPr>
        <p:spPr/>
        <p:txBody>
          <a:bodyPr/>
          <a:lstStyle/>
          <a:p>
            <a:fld id="{276F4F73-F3C9-44B1-B688-D0E90E439971}" type="slidenum">
              <a:rPr lang="en-US" altLang="en-US" smtClean="0"/>
              <a:pPr/>
              <a:t>10</a:t>
            </a:fld>
            <a:endParaRPr lang="en-US" altLang="en-US"/>
          </a:p>
        </p:txBody>
      </p:sp>
    </p:spTree>
  </p:cSld>
  <p:clrMapOvr>
    <a:masterClrMapping/>
  </p:clrMapOvr>
  <p:transition advTm="10000">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1D434AE0-04A0-4032-B92A-8B3A28512355}"/>
              </a:ext>
            </a:extLst>
          </p:cNvPr>
          <p:cNvSpPr>
            <a:spLocks noGrp="1"/>
          </p:cNvSpPr>
          <p:nvPr>
            <p:ph type="title" sz="quarter"/>
          </p:nvPr>
        </p:nvSpPr>
        <p:spPr/>
        <p:txBody>
          <a:bodyPr/>
          <a:lstStyle/>
          <a:p>
            <a:pPr>
              <a:defRPr/>
            </a:pPr>
            <a:r>
              <a:rPr lang="en-US" b="1">
                <a:solidFill>
                  <a:srgbClr val="0000CC"/>
                </a:solidFill>
                <a:latin typeface="Times New Roman" charset="0"/>
              </a:rPr>
              <a:t>THE DREAM OF THE RULE OF LAW</a:t>
            </a:r>
            <a:endParaRPr lang="en-US"/>
          </a:p>
        </p:txBody>
      </p:sp>
      <p:sp>
        <p:nvSpPr>
          <p:cNvPr id="24579" name="Content Placeholder 4">
            <a:extLst>
              <a:ext uri="{FF2B5EF4-FFF2-40B4-BE49-F238E27FC236}">
                <a16:creationId xmlns:a16="http://schemas.microsoft.com/office/drawing/2014/main" id="{B111F0DD-1AF7-4541-85EE-09C57E30B8E6}"/>
              </a:ext>
            </a:extLst>
          </p:cNvPr>
          <p:cNvSpPr>
            <a:spLocks noGrp="1"/>
          </p:cNvSpPr>
          <p:nvPr>
            <p:ph sz="quarter" idx="3"/>
          </p:nvPr>
        </p:nvSpPr>
        <p:spPr>
          <a:xfrm>
            <a:off x="457200" y="4724400"/>
            <a:ext cx="4038600" cy="1401763"/>
          </a:xfrm>
        </p:spPr>
        <p:txBody>
          <a:bodyPr/>
          <a:lstStyle/>
          <a:p>
            <a:pPr marL="0" indent="0">
              <a:buFontTx/>
              <a:buNone/>
              <a:defRPr/>
            </a:pPr>
            <a:r>
              <a:rPr lang="en-US" sz="2800">
                <a:solidFill>
                  <a:srgbClr val="0000CC"/>
                </a:solidFill>
                <a:latin typeface="Times New Roman" charset="0"/>
                <a:cs typeface="Times New Roman" charset="0"/>
              </a:rPr>
              <a:t>How do these photos suggest the dream and ideals of the rule of law?</a:t>
            </a:r>
          </a:p>
        </p:txBody>
      </p:sp>
      <p:pic>
        <p:nvPicPr>
          <p:cNvPr id="39939" name="Picture 3" descr="golden-spike-transcontinental-railroad-photograph">
            <a:hlinkClick r:id="rId3" tooltip="Andrew Russell, 1869"/>
            <a:extLst>
              <a:ext uri="{FF2B5EF4-FFF2-40B4-BE49-F238E27FC236}">
                <a16:creationId xmlns:a16="http://schemas.microsoft.com/office/drawing/2014/main" id="{C70694A7-18E5-4599-9978-0EA18258BABA}"/>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060950" y="1600200"/>
            <a:ext cx="3733800" cy="254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40" name="Picture 4" descr="blog.">
            <a:hlinkClick r:id="rId5" action="ppaction://hlinkpres?slideindex=1&amp;slidetitle=" tooltip="The Biltmore Estate"/>
            <a:extLst>
              <a:ext uri="{FF2B5EF4-FFF2-40B4-BE49-F238E27FC236}">
                <a16:creationId xmlns:a16="http://schemas.microsoft.com/office/drawing/2014/main" id="{D9235E34-DCD3-48BB-9950-7BE6D1368F95}"/>
              </a:ext>
            </a:extLst>
          </p:cNvPr>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5181600" y="4114800"/>
            <a:ext cx="3484563" cy="2611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41" name="Picture 5" descr="capitalism-2">
            <a:hlinkClick r:id="rId7" action="ppaction://hlinksldjump" tooltip="Unknown Photographer, ca. 1890s"/>
            <a:extLst>
              <a:ext uri="{FF2B5EF4-FFF2-40B4-BE49-F238E27FC236}">
                <a16:creationId xmlns:a16="http://schemas.microsoft.com/office/drawing/2014/main" id="{2C1AF9C3-796F-44EC-86F8-14070514A30C}"/>
              </a:ext>
            </a:extLst>
          </p:cNvPr>
          <p:cNvPicPr>
            <a:picLocks noGrp="1" noChangeAspect="1" noChangeArrowheads="1"/>
          </p:cNvPicPr>
          <p:nvPr>
            <p:ph sz="quarter" idx="1"/>
          </p:nvPr>
        </p:nvPicPr>
        <p:blipFill>
          <a:blip r:embed="rId8">
            <a:extLst>
              <a:ext uri="{28A0092B-C50C-407E-A947-70E740481C1C}">
                <a14:useLocalDpi xmlns:a14="http://schemas.microsoft.com/office/drawing/2010/main" val="0"/>
              </a:ext>
            </a:extLst>
          </a:blip>
          <a:srcRect/>
          <a:stretch>
            <a:fillRect/>
          </a:stretch>
        </p:blipFill>
        <p:spPr>
          <a:xfrm>
            <a:off x="533400" y="1600200"/>
            <a:ext cx="3810000" cy="276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a:extLst>
              <a:ext uri="{FF2B5EF4-FFF2-40B4-BE49-F238E27FC236}">
                <a16:creationId xmlns:a16="http://schemas.microsoft.com/office/drawing/2014/main" id="{40565F99-9A82-48C1-86DB-183322E4B75A}"/>
              </a:ext>
            </a:extLst>
          </p:cNvPr>
          <p:cNvSpPr>
            <a:spLocks noGrp="1"/>
          </p:cNvSpPr>
          <p:nvPr>
            <p:ph type="sldNum" sz="quarter" idx="12"/>
          </p:nvPr>
        </p:nvSpPr>
        <p:spPr/>
        <p:txBody>
          <a:bodyPr/>
          <a:lstStyle/>
          <a:p>
            <a:fld id="{451EFF8B-0BD5-475E-8AD8-3BC81A8B4DD5}" type="slidenum">
              <a:rPr lang="en-US" altLang="en-US" smtClean="0"/>
              <a:pPr/>
              <a:t>11</a:t>
            </a:fld>
            <a:endParaRPr lang="en-US" altLang="en-US"/>
          </a:p>
        </p:txBody>
      </p:sp>
    </p:spTree>
  </p:cSld>
  <p:clrMapOvr>
    <a:masterClrMapping/>
  </p:clrMapOvr>
  <p:transition advTm="10000">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0D429890-D0E7-4AE6-B41A-07AADAB3D5E9}"/>
              </a:ext>
            </a:extLst>
          </p:cNvPr>
          <p:cNvSpPr>
            <a:spLocks noGrp="1"/>
          </p:cNvSpPr>
          <p:nvPr>
            <p:ph type="title" sz="quarter"/>
          </p:nvPr>
        </p:nvSpPr>
        <p:spPr/>
        <p:txBody>
          <a:bodyPr/>
          <a:lstStyle/>
          <a:p>
            <a:pPr>
              <a:defRPr/>
            </a:pPr>
            <a:r>
              <a:rPr lang="en-US" b="1">
                <a:solidFill>
                  <a:srgbClr val="0000CC"/>
                </a:solidFill>
                <a:latin typeface="Times New Roman" charset="0"/>
              </a:rPr>
              <a:t>THE NIGHTMARE OF THE RULE OF LAW</a:t>
            </a:r>
            <a:endParaRPr lang="en-US"/>
          </a:p>
        </p:txBody>
      </p:sp>
      <p:sp>
        <p:nvSpPr>
          <p:cNvPr id="26627" name="Content Placeholder 4">
            <a:extLst>
              <a:ext uri="{FF2B5EF4-FFF2-40B4-BE49-F238E27FC236}">
                <a16:creationId xmlns:a16="http://schemas.microsoft.com/office/drawing/2014/main" id="{AFC9B4B8-3BC6-4CA1-8223-8486953ED5C0}"/>
              </a:ext>
            </a:extLst>
          </p:cNvPr>
          <p:cNvSpPr>
            <a:spLocks noGrp="1"/>
          </p:cNvSpPr>
          <p:nvPr>
            <p:ph sz="quarter" idx="3"/>
          </p:nvPr>
        </p:nvSpPr>
        <p:spPr>
          <a:xfrm>
            <a:off x="457200" y="5257800"/>
            <a:ext cx="4038600" cy="1447800"/>
          </a:xfrm>
        </p:spPr>
        <p:txBody>
          <a:bodyPr/>
          <a:lstStyle/>
          <a:p>
            <a:pPr marL="0" indent="0">
              <a:buFontTx/>
              <a:buNone/>
            </a:pPr>
            <a:r>
              <a:rPr lang="en-US" altLang="en-US" sz="280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rPr>
              <a:t>How do these images address the “nightmare” of the rule of law?</a:t>
            </a:r>
          </a:p>
        </p:txBody>
      </p:sp>
      <p:pic>
        <p:nvPicPr>
          <p:cNvPr id="41987" name="Picture 5" descr="Children of the street">
            <a:hlinkClick r:id="rId3" action="ppaction://hlinksldjump" tooltip="Jacob Riis, How the Other Half  Lives,  ca. 1890"/>
            <a:extLst>
              <a:ext uri="{FF2B5EF4-FFF2-40B4-BE49-F238E27FC236}">
                <a16:creationId xmlns:a16="http://schemas.microsoft.com/office/drawing/2014/main" id="{C5BC44E0-B1CF-4628-9F80-D3AC3027F91F}"/>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572000" y="1600200"/>
            <a:ext cx="4160838" cy="2262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8" name="Picture 4" descr="ANd9GcQvBycKtxj9uTfBN5v95i4ORAKd97SKewPD-UxsxEb-B98AfHC5_w&amp;t=1">
            <a:hlinkClick r:id="rId3" action="ppaction://hlinksldjump" tooltip="Jacob Riis, How the Other Half  Lives,  ca. 1890"/>
            <a:extLst>
              <a:ext uri="{FF2B5EF4-FFF2-40B4-BE49-F238E27FC236}">
                <a16:creationId xmlns:a16="http://schemas.microsoft.com/office/drawing/2014/main" id="{3A92BD38-6A61-4A90-8B71-5561393F928F}"/>
              </a:ext>
            </a:extLst>
          </p:cNvPr>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4953000" y="4038600"/>
            <a:ext cx="3421063" cy="2430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9" name="Picture 3" descr="front">
            <a:hlinkClick r:id="rId3" action="ppaction://hlinksldjump" tooltip="Jacob Riis, How the Other Half  Lives,  ca. 1890"/>
            <a:extLst>
              <a:ext uri="{FF2B5EF4-FFF2-40B4-BE49-F238E27FC236}">
                <a16:creationId xmlns:a16="http://schemas.microsoft.com/office/drawing/2014/main" id="{5624CAE9-AB55-4977-AB48-DAE8D9C6A0BE}"/>
              </a:ext>
            </a:extLst>
          </p:cNvPr>
          <p:cNvPicPr>
            <a:picLocks noGrp="1" noChangeAspect="1" noChangeArrowheads="1"/>
          </p:cNvPicPr>
          <p:nvPr>
            <p:ph sz="quarter" idx="1"/>
          </p:nvPr>
        </p:nvPicPr>
        <p:blipFill>
          <a:blip r:embed="rId6">
            <a:extLst>
              <a:ext uri="{28A0092B-C50C-407E-A947-70E740481C1C}">
                <a14:useLocalDpi xmlns:a14="http://schemas.microsoft.com/office/drawing/2010/main" val="0"/>
              </a:ext>
            </a:extLst>
          </a:blip>
          <a:srcRect/>
          <a:stretch>
            <a:fillRect/>
          </a:stretch>
        </p:blipFill>
        <p:spPr>
          <a:xfrm>
            <a:off x="990600" y="1600200"/>
            <a:ext cx="2692400" cy="3660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10000">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A4CF3757-07A6-4BAF-A6CD-D0FD44EA8D4C}"/>
              </a:ext>
            </a:extLst>
          </p:cNvPr>
          <p:cNvSpPr>
            <a:spLocks noGrp="1"/>
          </p:cNvSpPr>
          <p:nvPr>
            <p:ph type="title"/>
          </p:nvPr>
        </p:nvSpPr>
        <p:spPr>
          <a:xfrm>
            <a:off x="152400" y="76200"/>
            <a:ext cx="8839200" cy="914400"/>
          </a:xfrm>
        </p:spPr>
        <p:txBody>
          <a:bodyPr/>
          <a:lstStyle/>
          <a:p>
            <a:pPr>
              <a:defRPr/>
            </a:pPr>
            <a:r>
              <a:rPr lang="en-US" sz="4000" b="1">
                <a:solidFill>
                  <a:srgbClr val="0000CC"/>
                </a:solidFill>
                <a:latin typeface="Times New Roman" charset="0"/>
                <a:cs typeface="Times New Roman" charset="0"/>
              </a:rPr>
              <a:t>THREATS TO THE RULE OF LAW</a:t>
            </a:r>
            <a:endParaRPr lang="en-US" sz="4000"/>
          </a:p>
        </p:txBody>
      </p:sp>
      <p:sp>
        <p:nvSpPr>
          <p:cNvPr id="28675" name="Content Placeholder 4">
            <a:extLst>
              <a:ext uri="{FF2B5EF4-FFF2-40B4-BE49-F238E27FC236}">
                <a16:creationId xmlns:a16="http://schemas.microsoft.com/office/drawing/2014/main" id="{01341AB5-22E8-4A85-AB64-88B962D9CC80}"/>
              </a:ext>
            </a:extLst>
          </p:cNvPr>
          <p:cNvSpPr>
            <a:spLocks noGrp="1"/>
          </p:cNvSpPr>
          <p:nvPr>
            <p:ph sz="quarter" idx="3"/>
          </p:nvPr>
        </p:nvSpPr>
        <p:spPr>
          <a:xfrm>
            <a:off x="152400" y="5562600"/>
            <a:ext cx="8839200" cy="1143000"/>
          </a:xfrm>
        </p:spPr>
        <p:txBody>
          <a:bodyPr/>
          <a:lstStyle/>
          <a:p>
            <a:pPr marL="457200" indent="-457200">
              <a:buFontTx/>
              <a:buAutoNum type="arabicPeriod"/>
              <a:defRPr/>
            </a:pPr>
            <a:r>
              <a:rPr lang="en-US" sz="2400">
                <a:solidFill>
                  <a:srgbClr val="0000CC"/>
                </a:solidFill>
                <a:latin typeface="Times New Roman" charset="0"/>
                <a:cs typeface="Times New Roman" charset="0"/>
              </a:rPr>
              <a:t>How do these cartoons from the 19</a:t>
            </a:r>
            <a:r>
              <a:rPr lang="en-US" sz="2400" baseline="30000">
                <a:solidFill>
                  <a:srgbClr val="0000CC"/>
                </a:solidFill>
                <a:latin typeface="Times New Roman" charset="0"/>
                <a:cs typeface="Times New Roman" charset="0"/>
              </a:rPr>
              <a:t>th</a:t>
            </a:r>
            <a:r>
              <a:rPr lang="en-US" sz="2400">
                <a:solidFill>
                  <a:srgbClr val="0000CC"/>
                </a:solidFill>
                <a:latin typeface="Times New Roman" charset="0"/>
                <a:cs typeface="Times New Roman" charset="0"/>
              </a:rPr>
              <a:t> and 20</a:t>
            </a:r>
            <a:r>
              <a:rPr lang="en-US" sz="2400" baseline="30000">
                <a:solidFill>
                  <a:srgbClr val="0000CC"/>
                </a:solidFill>
                <a:latin typeface="Times New Roman" charset="0"/>
                <a:cs typeface="Times New Roman" charset="0"/>
              </a:rPr>
              <a:t>th</a:t>
            </a:r>
            <a:r>
              <a:rPr lang="en-US" sz="2400">
                <a:solidFill>
                  <a:srgbClr val="0000CC"/>
                </a:solidFill>
                <a:latin typeface="Times New Roman" charset="0"/>
                <a:cs typeface="Times New Roman" charset="0"/>
              </a:rPr>
              <a:t> centuries threaten the rule of law?</a:t>
            </a:r>
          </a:p>
          <a:p>
            <a:pPr marL="457200" indent="-457200">
              <a:buFontTx/>
              <a:buAutoNum type="arabicPeriod"/>
              <a:defRPr/>
            </a:pPr>
            <a:r>
              <a:rPr lang="en-US" sz="2400">
                <a:solidFill>
                  <a:srgbClr val="0000CC"/>
                </a:solidFill>
                <a:latin typeface="Times New Roman" charset="0"/>
                <a:cs typeface="Times New Roman" charset="0"/>
              </a:rPr>
              <a:t>What implications do they have for constitutional democracy?</a:t>
            </a:r>
          </a:p>
        </p:txBody>
      </p:sp>
      <p:pic>
        <p:nvPicPr>
          <p:cNvPr id="28676" name="Picture 3">
            <a:hlinkClick r:id="rId3" action="ppaction://hlinksldjump" tooltip="Joseph Keppler, “Bosses of the Senate,” Puck, Jan. 23, 1889 "/>
            <a:extLst>
              <a:ext uri="{FF2B5EF4-FFF2-40B4-BE49-F238E27FC236}">
                <a16:creationId xmlns:a16="http://schemas.microsoft.com/office/drawing/2014/main" id="{EEF95184-690B-47C2-ACE0-6D12D00DE5CC}"/>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76200" y="1295400"/>
            <a:ext cx="5349875" cy="3481388"/>
          </a:xfrm>
        </p:spPr>
      </p:pic>
      <p:pic>
        <p:nvPicPr>
          <p:cNvPr id="28677" name="Picture 4">
            <a:hlinkClick r:id="rId3" action="ppaction://hlinksldjump" tooltip="J.N. “Ding” Darling, 1937"/>
            <a:extLst>
              <a:ext uri="{FF2B5EF4-FFF2-40B4-BE49-F238E27FC236}">
                <a16:creationId xmlns:a16="http://schemas.microsoft.com/office/drawing/2014/main" id="{AAB10DBF-3AF0-40D2-9795-73450A9BAC85}"/>
              </a:ext>
            </a:extLst>
          </p:cNvPr>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5486400" y="954088"/>
            <a:ext cx="3422650" cy="4217987"/>
          </a:xfrm>
        </p:spPr>
      </p:pic>
      <p:sp>
        <p:nvSpPr>
          <p:cNvPr id="2" name="Slide Number Placeholder 1">
            <a:extLst>
              <a:ext uri="{FF2B5EF4-FFF2-40B4-BE49-F238E27FC236}">
                <a16:creationId xmlns:a16="http://schemas.microsoft.com/office/drawing/2014/main" id="{9A089F0D-1A3C-411E-BBDC-73E3400881D9}"/>
              </a:ext>
            </a:extLst>
          </p:cNvPr>
          <p:cNvSpPr>
            <a:spLocks noGrp="1"/>
          </p:cNvSpPr>
          <p:nvPr>
            <p:ph type="sldNum" sz="quarter" idx="12"/>
          </p:nvPr>
        </p:nvSpPr>
        <p:spPr/>
        <p:txBody>
          <a:bodyPr/>
          <a:lstStyle/>
          <a:p>
            <a:fld id="{861112D9-2AC2-4F0A-92BD-09B3829A70A6}" type="slidenum">
              <a:rPr lang="en-US" altLang="en-US" smtClean="0"/>
              <a:pPr/>
              <a:t>13</a:t>
            </a:fld>
            <a:endParaRPr lang="en-US" altLang="en-US"/>
          </a:p>
        </p:txBody>
      </p:sp>
    </p:spTree>
  </p:cSld>
  <p:clrMapOvr>
    <a:masterClrMapping/>
  </p:clrMapOvr>
  <p:transition advTm="10000">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83046305-A95F-4685-9D6F-7F6BCE8FD721}"/>
              </a:ext>
            </a:extLst>
          </p:cNvPr>
          <p:cNvSpPr>
            <a:spLocks noGrp="1" noChangeArrowheads="1"/>
          </p:cNvSpPr>
          <p:nvPr>
            <p:ph type="title" sz="quarter"/>
          </p:nvPr>
        </p:nvSpPr>
        <p:spPr>
          <a:xfrm>
            <a:off x="457200" y="152400"/>
            <a:ext cx="8229600" cy="838200"/>
          </a:xfrm>
        </p:spPr>
        <p:txBody>
          <a:bodyPr/>
          <a:lstStyle/>
          <a:p>
            <a:pPr eaLnBrk="1" hangingPunct="1">
              <a:defRPr/>
            </a:pPr>
            <a:r>
              <a:rPr lang="en-US" sz="4000" b="1">
                <a:solidFill>
                  <a:srgbClr val="0000CC"/>
                </a:solidFill>
                <a:latin typeface="Times New Roman" charset="0"/>
                <a:cs typeface="Times New Roman" charset="0"/>
              </a:rPr>
              <a:t>ABUSE OF THE RULE OF LAW</a:t>
            </a:r>
          </a:p>
        </p:txBody>
      </p:sp>
      <p:pic>
        <p:nvPicPr>
          <p:cNvPr id="30723" name="Picture 3">
            <a:hlinkClick r:id="rId3" action="ppaction://hlinksldjump" tooltip="T.H. Matteson, “The Last of the Race,” 1847 "/>
            <a:extLst>
              <a:ext uri="{FF2B5EF4-FFF2-40B4-BE49-F238E27FC236}">
                <a16:creationId xmlns:a16="http://schemas.microsoft.com/office/drawing/2014/main" id="{74E4A107-1656-43BF-AB5B-B2E8B4EC0B70}"/>
              </a:ext>
            </a:extLst>
          </p:cNvPr>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533400" y="914400"/>
            <a:ext cx="3556000" cy="2946400"/>
          </a:xfrm>
        </p:spPr>
      </p:pic>
      <p:pic>
        <p:nvPicPr>
          <p:cNvPr id="30724" name="Picture 4">
            <a:hlinkClick r:id="rId3" action="ppaction://hlinksldjump" tooltip="Marshall D. Rumbaugh, 1983"/>
            <a:extLst>
              <a:ext uri="{FF2B5EF4-FFF2-40B4-BE49-F238E27FC236}">
                <a16:creationId xmlns:a16="http://schemas.microsoft.com/office/drawing/2014/main" id="{78E0C000-2F68-4B5D-AD3C-6D20F700A91D}"/>
              </a:ext>
            </a:extLst>
          </p:cNvPr>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5181600" y="4119563"/>
            <a:ext cx="2578100" cy="2738437"/>
          </a:xfrm>
        </p:spPr>
      </p:pic>
      <p:pic>
        <p:nvPicPr>
          <p:cNvPr id="46084" name="Picture 5" descr="lhayman31webquest">
            <a:hlinkClick r:id="rId6" action="ppaction://hlinksldjump" tooltip="Dorothea Lange, 1942"/>
            <a:extLst>
              <a:ext uri="{FF2B5EF4-FFF2-40B4-BE49-F238E27FC236}">
                <a16:creationId xmlns:a16="http://schemas.microsoft.com/office/drawing/2014/main" id="{3C34A86E-95D9-4DC1-97A9-FD0F4DBAC232}"/>
              </a:ext>
            </a:extLst>
          </p:cNvPr>
          <p:cNvPicPr>
            <a:picLocks noChangeAspect="1" noChangeArrowheads="1"/>
          </p:cNvPicPr>
          <p:nvPr>
            <p:ph sz="quarter" idx="3"/>
          </p:nvPr>
        </p:nvPicPr>
        <p:blipFill>
          <a:blip r:embed="rId7">
            <a:extLst>
              <a:ext uri="{28A0092B-C50C-407E-A947-70E740481C1C}">
                <a14:useLocalDpi xmlns:a14="http://schemas.microsoft.com/office/drawing/2010/main" val="0"/>
              </a:ext>
            </a:extLst>
          </a:blip>
          <a:srcRect/>
          <a:stretch>
            <a:fillRect/>
          </a:stretch>
        </p:blipFill>
        <p:spPr>
          <a:xfrm>
            <a:off x="381000" y="4114800"/>
            <a:ext cx="3833813" cy="2619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2" name="Picture 6">
            <a:hlinkClick r:id="rId3" action="ppaction://hlinksldjump" tooltip="Herb Block, March 29, 1950"/>
            <a:extLst>
              <a:ext uri="{FF2B5EF4-FFF2-40B4-BE49-F238E27FC236}">
                <a16:creationId xmlns:a16="http://schemas.microsoft.com/office/drawing/2014/main" id="{CD314264-C4C8-4B15-88C2-FC1E6BC6EEAE}"/>
              </a:ext>
            </a:extLst>
          </p:cNvPr>
          <p:cNvPicPr>
            <a:picLocks noGrp="1" noChangeAspect="1" noChangeArrowheads="1"/>
          </p:cNvPicPr>
          <p:nvPr>
            <p:ph sz="quarter" idx="2"/>
          </p:nvPr>
        </p:nvPicPr>
        <p:blipFill>
          <a:blip r:embed="rId8"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a:xfrm>
            <a:off x="5410200" y="914400"/>
            <a:ext cx="2184400" cy="3189288"/>
          </a:xfrm>
        </p:spPr>
      </p:pic>
      <p:sp>
        <p:nvSpPr>
          <p:cNvPr id="2" name="Slide Number Placeholder 1">
            <a:extLst>
              <a:ext uri="{FF2B5EF4-FFF2-40B4-BE49-F238E27FC236}">
                <a16:creationId xmlns:a16="http://schemas.microsoft.com/office/drawing/2014/main" id="{F6EEB748-A014-4C0A-8729-D4D7F287446F}"/>
              </a:ext>
            </a:extLst>
          </p:cNvPr>
          <p:cNvSpPr>
            <a:spLocks noGrp="1"/>
          </p:cNvSpPr>
          <p:nvPr>
            <p:ph type="sldNum" sz="quarter" idx="12"/>
          </p:nvPr>
        </p:nvSpPr>
        <p:spPr/>
        <p:txBody>
          <a:bodyPr/>
          <a:lstStyle/>
          <a:p>
            <a:fld id="{451EFF8B-0BD5-475E-8AD8-3BC81A8B4DD5}" type="slidenum">
              <a:rPr lang="en-US" altLang="en-US" smtClean="0"/>
              <a:pPr/>
              <a:t>14</a:t>
            </a:fld>
            <a:endParaRPr lang="en-US" altLang="en-US"/>
          </a:p>
        </p:txBody>
      </p:sp>
    </p:spTree>
  </p:cSld>
  <p:clrMapOvr>
    <a:masterClrMapping/>
  </p:clrMapOvr>
  <p:transition advTm="91402">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6">
            <a:extLst>
              <a:ext uri="{FF2B5EF4-FFF2-40B4-BE49-F238E27FC236}">
                <a16:creationId xmlns:a16="http://schemas.microsoft.com/office/drawing/2014/main" id="{8DEEEE30-45D4-4C24-B901-17E29B2BE08C}"/>
              </a:ext>
            </a:extLst>
          </p:cNvPr>
          <p:cNvSpPr>
            <a:spLocks noGrp="1"/>
          </p:cNvSpPr>
          <p:nvPr>
            <p:ph type="title"/>
          </p:nvPr>
        </p:nvSpPr>
        <p:spPr/>
        <p:txBody>
          <a:bodyPr/>
          <a:lstStyle/>
          <a:p>
            <a:pPr>
              <a:defRPr/>
            </a:pPr>
            <a:r>
              <a:rPr lang="en-US" sz="4000" b="1">
                <a:solidFill>
                  <a:srgbClr val="0000CC"/>
                </a:solidFill>
                <a:latin typeface="Times New Roman" charset="0"/>
                <a:cs typeface="Times New Roman" charset="0"/>
              </a:rPr>
              <a:t>THE LAW RULES</a:t>
            </a:r>
          </a:p>
        </p:txBody>
      </p:sp>
      <p:sp>
        <p:nvSpPr>
          <p:cNvPr id="32771" name="ClipArt Placeholder 9">
            <a:extLst>
              <a:ext uri="{FF2B5EF4-FFF2-40B4-BE49-F238E27FC236}">
                <a16:creationId xmlns:a16="http://schemas.microsoft.com/office/drawing/2014/main" id="{45471AA7-AFF7-4296-BC8E-E1DDF8896BBB}"/>
              </a:ext>
            </a:extLst>
          </p:cNvPr>
          <p:cNvSpPr>
            <a:spLocks noGrp="1" noTextEdit="1"/>
          </p:cNvSpPr>
          <p:nvPr>
            <p:ph type="clipArt" sz="half" idx="1"/>
          </p:nvPr>
        </p:nvSpPr>
        <p:spPr>
          <a:xfrm>
            <a:off x="433388" y="1639888"/>
            <a:ext cx="4038600" cy="4525962"/>
          </a:xfrm>
        </p:spPr>
      </p:sp>
      <p:sp>
        <p:nvSpPr>
          <p:cNvPr id="32772" name="Text Placeholder 10">
            <a:extLst>
              <a:ext uri="{FF2B5EF4-FFF2-40B4-BE49-F238E27FC236}">
                <a16:creationId xmlns:a16="http://schemas.microsoft.com/office/drawing/2014/main" id="{E96E5176-5A18-4CE8-862B-C76395EDFCB9}"/>
              </a:ext>
            </a:extLst>
          </p:cNvPr>
          <p:cNvSpPr>
            <a:spLocks noGrp="1"/>
          </p:cNvSpPr>
          <p:nvPr>
            <p:ph type="body" sz="half" idx="2"/>
          </p:nvPr>
        </p:nvSpPr>
        <p:spPr>
          <a:xfrm>
            <a:off x="4648200" y="1639888"/>
            <a:ext cx="4343400" cy="5065712"/>
          </a:xfrm>
        </p:spPr>
        <p:txBody>
          <a:bodyPr/>
          <a:lstStyle/>
          <a:p>
            <a:pPr marL="457200" indent="-457200">
              <a:buFontTx/>
              <a:buAutoNum type="arabicPeriod"/>
              <a:defRPr/>
            </a:pPr>
            <a:r>
              <a:rPr lang="en-US" sz="2000">
                <a:solidFill>
                  <a:srgbClr val="0000CC"/>
                </a:solidFill>
                <a:latin typeface="Times New Roman" charset="0"/>
                <a:cs typeface="Times New Roman" charset="0"/>
              </a:rPr>
              <a:t>Why is Lady Justice blindfolded? </a:t>
            </a:r>
          </a:p>
          <a:p>
            <a:pPr marL="457200" indent="-457200">
              <a:buFontTx/>
              <a:buAutoNum type="arabicPeriod"/>
              <a:defRPr/>
            </a:pPr>
            <a:r>
              <a:rPr lang="en-US" sz="2000">
                <a:solidFill>
                  <a:srgbClr val="0000CC"/>
                </a:solidFill>
                <a:latin typeface="Times New Roman" charset="0"/>
                <a:cs typeface="Times New Roman" charset="0"/>
              </a:rPr>
              <a:t>What do the scales represent and what do you notice about their position?</a:t>
            </a:r>
          </a:p>
          <a:p>
            <a:pPr marL="457200" indent="-457200">
              <a:buFontTx/>
              <a:buAutoNum type="arabicPeriod"/>
              <a:defRPr/>
            </a:pPr>
            <a:r>
              <a:rPr lang="en-US" sz="2000">
                <a:solidFill>
                  <a:srgbClr val="0000CC"/>
                </a:solidFill>
                <a:latin typeface="Times New Roman" charset="0"/>
                <a:cs typeface="Times New Roman" charset="0"/>
              </a:rPr>
              <a:t>Why does she carry a sword?</a:t>
            </a:r>
          </a:p>
          <a:p>
            <a:pPr marL="457200" indent="-457200">
              <a:buFontTx/>
              <a:buAutoNum type="arabicPeriod"/>
              <a:defRPr/>
            </a:pPr>
            <a:r>
              <a:rPr lang="en-US" sz="2000">
                <a:solidFill>
                  <a:srgbClr val="0000CC"/>
                </a:solidFill>
                <a:latin typeface="Times New Roman" charset="0"/>
                <a:cs typeface="Times New Roman" charset="0"/>
              </a:rPr>
              <a:t>What do the books and scrolls represent to her left?</a:t>
            </a:r>
          </a:p>
          <a:p>
            <a:pPr marL="457200" indent="-457200">
              <a:buFontTx/>
              <a:buAutoNum type="arabicPeriod"/>
              <a:defRPr/>
            </a:pPr>
            <a:r>
              <a:rPr lang="en-US" sz="2000">
                <a:solidFill>
                  <a:srgbClr val="0000CC"/>
                </a:solidFill>
                <a:latin typeface="Times New Roman" charset="0"/>
                <a:cs typeface="Times New Roman" charset="0"/>
              </a:rPr>
              <a:t>Why is there a globe to her right?</a:t>
            </a:r>
          </a:p>
          <a:p>
            <a:pPr marL="457200" indent="-457200">
              <a:buFontTx/>
              <a:buAutoNum type="arabicPeriod"/>
              <a:defRPr/>
            </a:pPr>
            <a:r>
              <a:rPr lang="en-US" sz="2000">
                <a:solidFill>
                  <a:srgbClr val="0000CC"/>
                </a:solidFill>
                <a:latin typeface="Times New Roman" charset="0"/>
                <a:cs typeface="Times New Roman" charset="0"/>
              </a:rPr>
              <a:t>Why is justice depicted as a woman?</a:t>
            </a:r>
          </a:p>
          <a:p>
            <a:pPr marL="457200" indent="-457200">
              <a:buFontTx/>
              <a:buAutoNum type="arabicPeriod"/>
              <a:defRPr/>
            </a:pPr>
            <a:r>
              <a:rPr lang="en-US" sz="2000">
                <a:solidFill>
                  <a:srgbClr val="0000CC"/>
                </a:solidFill>
                <a:latin typeface="Times New Roman" charset="0"/>
                <a:cs typeface="Times New Roman" charset="0"/>
              </a:rPr>
              <a:t>How does this image and the observations you have made embody the basic principles of the rule of law?</a:t>
            </a:r>
          </a:p>
        </p:txBody>
      </p:sp>
      <p:sp>
        <p:nvSpPr>
          <p:cNvPr id="32773" name="ClipArt Placeholder 9">
            <a:extLst>
              <a:ext uri="{FF2B5EF4-FFF2-40B4-BE49-F238E27FC236}">
                <a16:creationId xmlns:a16="http://schemas.microsoft.com/office/drawing/2014/main" id="{372B7577-EA4B-4DCC-A5D8-FEF1CF025B83}"/>
              </a:ext>
            </a:extLst>
          </p:cNvPr>
          <p:cNvSpPr txBox="1">
            <a:spLocks/>
          </p:cNvSpPr>
          <p:nvPr/>
        </p:nvSpPr>
        <p:spPr bwMode="auto">
          <a:xfrm>
            <a:off x="609600" y="1752600"/>
            <a:ext cx="4038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defRPr/>
            </a:pPr>
            <a:endParaRPr lang="en-US" sz="1800">
              <a:latin typeface="Charlemagne Std" charset="0"/>
            </a:endParaRPr>
          </a:p>
        </p:txBody>
      </p:sp>
      <p:pic>
        <p:nvPicPr>
          <p:cNvPr id="48133" name="Picture 5" descr="scan0001">
            <a:extLst>
              <a:ext uri="{FF2B5EF4-FFF2-40B4-BE49-F238E27FC236}">
                <a16:creationId xmlns:a16="http://schemas.microsoft.com/office/drawing/2014/main" id="{735621B2-311E-46DF-B9CE-F24EDDCD16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946" t="19762" r="24973" b="36838"/>
          <a:stretch>
            <a:fillRect/>
          </a:stretch>
        </p:blipFill>
        <p:spPr bwMode="auto">
          <a:xfrm>
            <a:off x="423863" y="1524000"/>
            <a:ext cx="414813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D6412FF3-7DD5-4230-9E14-7198C868E643}"/>
              </a:ext>
            </a:extLst>
          </p:cNvPr>
          <p:cNvSpPr>
            <a:spLocks noGrp="1"/>
          </p:cNvSpPr>
          <p:nvPr>
            <p:ph type="sldNum" sz="quarter" idx="12"/>
          </p:nvPr>
        </p:nvSpPr>
        <p:spPr/>
        <p:txBody>
          <a:bodyPr/>
          <a:lstStyle/>
          <a:p>
            <a:fld id="{8A68731E-63A6-41B1-BC94-D27AD5B267BF}" type="slidenum">
              <a:rPr lang="en-US" altLang="en-US" smtClean="0"/>
              <a:pPr/>
              <a:t>15</a:t>
            </a:fld>
            <a:endParaRPr lang="en-US" altLang="en-US"/>
          </a:p>
        </p:txBody>
      </p:sp>
    </p:spTree>
  </p:cSld>
  <p:clrMapOvr>
    <a:masterClrMapping/>
  </p:clrMapOvr>
  <p:transition advTm="181660">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Placeholder 8">
            <a:extLst>
              <a:ext uri="{FF2B5EF4-FFF2-40B4-BE49-F238E27FC236}">
                <a16:creationId xmlns:a16="http://schemas.microsoft.com/office/drawing/2014/main" id="{ADFFEAA3-61F2-46E6-B667-1CB8200C3460}"/>
              </a:ext>
            </a:extLst>
          </p:cNvPr>
          <p:cNvSpPr>
            <a:spLocks noGrp="1"/>
          </p:cNvSpPr>
          <p:nvPr>
            <p:ph type="body" sz="half" idx="2"/>
          </p:nvPr>
        </p:nvSpPr>
        <p:spPr>
          <a:xfrm>
            <a:off x="1792288" y="5367338"/>
            <a:ext cx="5486400" cy="1185862"/>
          </a:xfrm>
        </p:spPr>
        <p:txBody>
          <a:bodyPr/>
          <a:lstStyle/>
          <a:p>
            <a:r>
              <a:rPr lang="en-US" altLang="en-US">
                <a:ea typeface="ＭＳ Ｐゴシック" panose="020B0600070205080204" pitchFamily="34" charset="-128"/>
              </a:rPr>
              <a:t>The Center wishes to thank Scott Crawford for his contributions in developing this material.</a:t>
            </a:r>
          </a:p>
          <a:p>
            <a:endParaRPr lang="en-US" altLang="en-US">
              <a:ea typeface="ＭＳ Ｐゴシック" panose="020B0600070205080204" pitchFamily="34" charset="-128"/>
            </a:endParaRPr>
          </a:p>
          <a:p>
            <a:pPr algn="ctr"/>
            <a:r>
              <a:rPr lang="en-US" altLang="en-US">
                <a:ea typeface="ＭＳ Ｐゴシック" panose="020B0600070205080204" pitchFamily="34" charset="-128"/>
              </a:rPr>
              <a:t>© Copyright 2017 Center for Teaching the Rule of Law</a:t>
            </a:r>
          </a:p>
        </p:txBody>
      </p:sp>
      <p:pic>
        <p:nvPicPr>
          <p:cNvPr id="50178" name="Picture 5">
            <a:extLst>
              <a:ext uri="{FF2B5EF4-FFF2-40B4-BE49-F238E27FC236}">
                <a16:creationId xmlns:a16="http://schemas.microsoft.com/office/drawing/2014/main" id="{6427CE21-A04A-45BD-A7B8-2E7F33745C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685800"/>
            <a:ext cx="4714875"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Slide Number Placeholder 1">
            <a:extLst>
              <a:ext uri="{FF2B5EF4-FFF2-40B4-BE49-F238E27FC236}">
                <a16:creationId xmlns:a16="http://schemas.microsoft.com/office/drawing/2014/main" id="{C5E0868A-6311-4874-B2AA-5AC2196ABDC6}"/>
              </a:ext>
            </a:extLst>
          </p:cNvPr>
          <p:cNvSpPr>
            <a:spLocks noGrp="1"/>
          </p:cNvSpPr>
          <p:nvPr>
            <p:ph type="sldNum" sz="quarter" idx="12"/>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37B174BF-B0EC-47CE-B64C-9F874FCC9A6B}" type="slidenum">
              <a:rPr lang="en-US" altLang="en-US" sz="1400">
                <a:latin typeface="Arial" panose="020B0604020202020204" pitchFamily="34" charset="0"/>
              </a:rPr>
              <a:pPr/>
              <a:t>16</a:t>
            </a:fld>
            <a:endParaRPr lang="en-US" altLang="en-US" sz="1400">
              <a:latin typeface="Arial" panose="020B0604020202020204" pitchFamily="34" charset="0"/>
            </a:endParaRPr>
          </a:p>
        </p:txBody>
      </p:sp>
    </p:spTree>
  </p:cSld>
  <p:clrMapOvr>
    <a:masterClrMapping/>
  </p:clrMapOvr>
  <p:transition advTm="10000">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DEEE63C0-F224-4340-BDC4-977476CE313E}"/>
              </a:ext>
            </a:extLst>
          </p:cNvPr>
          <p:cNvSpPr>
            <a:spLocks noGrp="1" noChangeArrowheads="1"/>
          </p:cNvSpPr>
          <p:nvPr>
            <p:ph type="title"/>
          </p:nvPr>
        </p:nvSpPr>
        <p:spPr>
          <a:xfrm>
            <a:off x="457200" y="304800"/>
            <a:ext cx="8229600" cy="1143000"/>
          </a:xfrm>
        </p:spPr>
        <p:txBody>
          <a:bodyPr/>
          <a:lstStyle/>
          <a:p>
            <a:pPr eaLnBrk="1" hangingPunct="1">
              <a:defRPr/>
            </a:pPr>
            <a:r>
              <a:rPr lang="en-US" b="1">
                <a:solidFill>
                  <a:srgbClr val="0000CC"/>
                </a:solidFill>
                <a:latin typeface="Charlemagne Std" charset="0"/>
              </a:rPr>
              <a:t>MEDIEVAL ICONS:   THE SACRED</a:t>
            </a:r>
          </a:p>
        </p:txBody>
      </p:sp>
      <p:pic>
        <p:nvPicPr>
          <p:cNvPr id="21506" name="Picture 6">
            <a:hlinkClick r:id="rId3"/>
            <a:extLst>
              <a:ext uri="{FF2B5EF4-FFF2-40B4-BE49-F238E27FC236}">
                <a16:creationId xmlns:a16="http://schemas.microsoft.com/office/drawing/2014/main" id="{16C67713-E4DD-4418-8825-19898E619529}"/>
              </a:ext>
            </a:extLst>
          </p:cNvPr>
          <p:cNvPicPr>
            <a:picLocks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28600" y="1524000"/>
            <a:ext cx="4149725" cy="3189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07" name="il_fi" descr="roseall">
            <a:extLst>
              <a:ext uri="{FF2B5EF4-FFF2-40B4-BE49-F238E27FC236}">
                <a16:creationId xmlns:a16="http://schemas.microsoft.com/office/drawing/2014/main" id="{07B37837-6BB7-4902-A7F2-49F9151E36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524000"/>
            <a:ext cx="42687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il_fi" descr="pioixmitrald8">
            <a:extLst>
              <a:ext uri="{FF2B5EF4-FFF2-40B4-BE49-F238E27FC236}">
                <a16:creationId xmlns:a16="http://schemas.microsoft.com/office/drawing/2014/main" id="{E42CAB83-FAC3-477B-9415-E296A6824D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4876800"/>
            <a:ext cx="1325563"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il_fi" descr="32364">
            <a:extLst>
              <a:ext uri="{FF2B5EF4-FFF2-40B4-BE49-F238E27FC236}">
                <a16:creationId xmlns:a16="http://schemas.microsoft.com/office/drawing/2014/main" id="{0588CCB0-7342-449B-8798-79EA583A01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4876800"/>
            <a:ext cx="1719263"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C55BD2CB-18E9-41F5-9662-EF8012404261}"/>
              </a:ext>
            </a:extLst>
          </p:cNvPr>
          <p:cNvSpPr>
            <a:spLocks noGrp="1"/>
          </p:cNvSpPr>
          <p:nvPr>
            <p:ph type="sldNum" sz="quarter" idx="12"/>
          </p:nvPr>
        </p:nvSpPr>
        <p:spPr/>
        <p:txBody>
          <a:bodyPr/>
          <a:lstStyle/>
          <a:p>
            <a:fld id="{276F4F73-F3C9-44B1-B688-D0E90E439971}" type="slidenum">
              <a:rPr lang="en-US" altLang="en-US" smtClean="0"/>
              <a:pPr/>
              <a:t>2</a:t>
            </a:fld>
            <a:endParaRPr lang="en-US" altLang="en-US"/>
          </a:p>
        </p:txBody>
      </p:sp>
    </p:spTree>
  </p:cSld>
  <p:clrMapOvr>
    <a:masterClrMapping/>
  </p:clrMapOvr>
  <p:transition advTm="16703">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5">
            <a:extLst>
              <a:ext uri="{FF2B5EF4-FFF2-40B4-BE49-F238E27FC236}">
                <a16:creationId xmlns:a16="http://schemas.microsoft.com/office/drawing/2014/main" id="{1BEA1460-704A-459B-8A52-0E56CB6BE8AA}"/>
              </a:ext>
            </a:extLst>
          </p:cNvPr>
          <p:cNvSpPr>
            <a:spLocks noGrp="1" noChangeArrowheads="1"/>
          </p:cNvSpPr>
          <p:nvPr>
            <p:ph type="title"/>
          </p:nvPr>
        </p:nvSpPr>
        <p:spPr/>
        <p:txBody>
          <a:bodyPr/>
          <a:lstStyle/>
          <a:p>
            <a:pPr eaLnBrk="1" hangingPunct="1">
              <a:defRPr/>
            </a:pPr>
            <a:r>
              <a:rPr lang="en-US" b="1">
                <a:solidFill>
                  <a:srgbClr val="0000CC"/>
                </a:solidFill>
                <a:latin typeface="Charlemagne Std" charset="0"/>
              </a:rPr>
              <a:t>THE PROFANE</a:t>
            </a:r>
          </a:p>
        </p:txBody>
      </p:sp>
      <p:pic>
        <p:nvPicPr>
          <p:cNvPr id="23554" name="il_fi" descr="080909_rfoster_mp_his_castles_bam_0088">
            <a:extLst>
              <a:ext uri="{FF2B5EF4-FFF2-40B4-BE49-F238E27FC236}">
                <a16:creationId xmlns:a16="http://schemas.microsoft.com/office/drawing/2014/main" id="{8D27F118-4555-459C-A5C8-2D4FAE02EA17}"/>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 y="1828800"/>
            <a:ext cx="4945063" cy="370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5" name="il_fi" descr="ANd9GcRrsw-puMJTDNnRdQxksJ_EteoWCCHG4Q37W0TZuwY3CFHNxtP-&amp;t=1">
            <a:extLst>
              <a:ext uri="{FF2B5EF4-FFF2-40B4-BE49-F238E27FC236}">
                <a16:creationId xmlns:a16="http://schemas.microsoft.com/office/drawing/2014/main" id="{6FFC25D0-95C0-46EC-B01F-EB0494B38C83}"/>
              </a:ext>
            </a:extLst>
          </p:cNvPr>
          <p:cNvPicPr>
            <a:picLocks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5334000" y="4495800"/>
            <a:ext cx="2143125" cy="2143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6" name="Picture 21" descr="Medieval shields">
            <a:extLst>
              <a:ext uri="{FF2B5EF4-FFF2-40B4-BE49-F238E27FC236}">
                <a16:creationId xmlns:a16="http://schemas.microsoft.com/office/drawing/2014/main" id="{C41CF0C2-E749-4917-867D-849DADCDE3B9}"/>
              </a:ext>
            </a:extLst>
          </p:cNvPr>
          <p:cNvPicPr>
            <a:picLocks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7620000" y="4343400"/>
            <a:ext cx="1243013"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7" name="il_fi" descr="royal-crown">
            <a:extLst>
              <a:ext uri="{FF2B5EF4-FFF2-40B4-BE49-F238E27FC236}">
                <a16:creationId xmlns:a16="http://schemas.microsoft.com/office/drawing/2014/main" id="{6D46A078-7838-443E-82F4-78F010D6EB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1600200"/>
            <a:ext cx="277177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9DC9E9BF-A4E5-480C-BED1-9B5F2036DE92}"/>
              </a:ext>
            </a:extLst>
          </p:cNvPr>
          <p:cNvSpPr>
            <a:spLocks noGrp="1"/>
          </p:cNvSpPr>
          <p:nvPr>
            <p:ph type="sldNum" sz="quarter" idx="12"/>
          </p:nvPr>
        </p:nvSpPr>
        <p:spPr/>
        <p:txBody>
          <a:bodyPr/>
          <a:lstStyle/>
          <a:p>
            <a:fld id="{276F4F73-F3C9-44B1-B688-D0E90E439971}" type="slidenum">
              <a:rPr lang="en-US" altLang="en-US" smtClean="0"/>
              <a:pPr/>
              <a:t>3</a:t>
            </a:fld>
            <a:endParaRPr lang="en-US" altLang="en-US"/>
          </a:p>
        </p:txBody>
      </p:sp>
    </p:spTree>
  </p:cSld>
  <p:clrMapOvr>
    <a:masterClrMapping/>
  </p:clrMapOvr>
  <p:transition advTm="16855">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B8D76F8-9596-4878-B1D2-E5DB1A25F6B5}"/>
              </a:ext>
            </a:extLst>
          </p:cNvPr>
          <p:cNvSpPr>
            <a:spLocks noGrp="1" noChangeArrowheads="1"/>
          </p:cNvSpPr>
          <p:nvPr>
            <p:ph type="title"/>
          </p:nvPr>
        </p:nvSpPr>
        <p:spPr/>
        <p:txBody>
          <a:bodyPr/>
          <a:lstStyle/>
          <a:p>
            <a:pPr eaLnBrk="1" hangingPunct="1">
              <a:defRPr/>
            </a:pPr>
            <a:r>
              <a:rPr lang="en-US" b="1">
                <a:solidFill>
                  <a:srgbClr val="0000CC"/>
                </a:solidFill>
                <a:latin typeface="Charlemagne Std" charset="0"/>
              </a:rPr>
              <a:t>IMPLICATIONS FOR THE RULE OF LAW</a:t>
            </a:r>
          </a:p>
        </p:txBody>
      </p:sp>
      <p:sp>
        <p:nvSpPr>
          <p:cNvPr id="10243" name="Rectangle 3">
            <a:extLst>
              <a:ext uri="{FF2B5EF4-FFF2-40B4-BE49-F238E27FC236}">
                <a16:creationId xmlns:a16="http://schemas.microsoft.com/office/drawing/2014/main" id="{FBD1D230-DD09-42D8-AB0E-DBDF37957BA0}"/>
              </a:ext>
            </a:extLst>
          </p:cNvPr>
          <p:cNvSpPr>
            <a:spLocks noGrp="1" noChangeArrowheads="1"/>
          </p:cNvSpPr>
          <p:nvPr>
            <p:ph type="body" idx="1"/>
          </p:nvPr>
        </p:nvSpPr>
        <p:spPr>
          <a:xfrm>
            <a:off x="457200" y="1981200"/>
            <a:ext cx="8229600" cy="4144963"/>
          </a:xfrm>
        </p:spPr>
        <p:txBody>
          <a:bodyPr/>
          <a:lstStyle/>
          <a:p>
            <a:pPr eaLnBrk="1" hangingPunct="1">
              <a:lnSpc>
                <a:spcPct val="90000"/>
              </a:lnSpc>
              <a:buClr>
                <a:srgbClr val="0000CC"/>
              </a:buClr>
            </a:pPr>
            <a:r>
              <a:rPr lang="en-US" altLang="en-US" sz="2400">
                <a:solidFill>
                  <a:srgbClr val="0000CC"/>
                </a:solidFill>
                <a:ea typeface="ＭＳ Ｐゴシック" panose="020B0600070205080204" pitchFamily="34" charset="-128"/>
              </a:rPr>
              <a:t>What implications do the images of “The Sacred” and “The Profane” have for Medieval citizens? Consider each image in each slide separately and collectively.</a:t>
            </a:r>
          </a:p>
          <a:p>
            <a:pPr eaLnBrk="1" hangingPunct="1">
              <a:lnSpc>
                <a:spcPct val="90000"/>
              </a:lnSpc>
              <a:buClr>
                <a:srgbClr val="0000CC"/>
              </a:buClr>
            </a:pPr>
            <a:endParaRPr lang="en-US" altLang="en-US" sz="2400">
              <a:solidFill>
                <a:srgbClr val="0000CC"/>
              </a:solidFill>
              <a:ea typeface="ＭＳ Ｐゴシック" panose="020B0600070205080204" pitchFamily="34" charset="-128"/>
            </a:endParaRPr>
          </a:p>
          <a:p>
            <a:pPr eaLnBrk="1" hangingPunct="1">
              <a:lnSpc>
                <a:spcPct val="90000"/>
              </a:lnSpc>
              <a:buClr>
                <a:srgbClr val="0000CC"/>
              </a:buClr>
            </a:pPr>
            <a:r>
              <a:rPr lang="en-US" altLang="en-US" sz="2400">
                <a:solidFill>
                  <a:srgbClr val="0000CC"/>
                </a:solidFill>
                <a:ea typeface="ＭＳ Ｐゴシック" panose="020B0600070205080204" pitchFamily="34" charset="-128"/>
              </a:rPr>
              <a:t>How are the words “sacred” and “profane” politically charged?</a:t>
            </a:r>
          </a:p>
          <a:p>
            <a:pPr eaLnBrk="1" hangingPunct="1">
              <a:lnSpc>
                <a:spcPct val="90000"/>
              </a:lnSpc>
              <a:buClr>
                <a:srgbClr val="0000CC"/>
              </a:buClr>
            </a:pPr>
            <a:endParaRPr lang="en-US" altLang="en-US" sz="2400">
              <a:solidFill>
                <a:srgbClr val="0000CC"/>
              </a:solidFill>
              <a:ea typeface="ＭＳ Ｐゴシック" panose="020B0600070205080204" pitchFamily="34" charset="-128"/>
            </a:endParaRPr>
          </a:p>
          <a:p>
            <a:pPr eaLnBrk="1" hangingPunct="1">
              <a:lnSpc>
                <a:spcPct val="90000"/>
              </a:lnSpc>
              <a:buClr>
                <a:srgbClr val="0000CC"/>
              </a:buClr>
            </a:pPr>
            <a:r>
              <a:rPr lang="en-US" altLang="en-US" sz="2400">
                <a:solidFill>
                  <a:srgbClr val="0000CC"/>
                </a:solidFill>
                <a:ea typeface="ＭＳ Ｐゴシック" panose="020B0600070205080204" pitchFamily="34" charset="-128"/>
              </a:rPr>
              <a:t>How does the rule of law attempt to address the tension between these two political views?</a:t>
            </a:r>
          </a:p>
          <a:p>
            <a:pPr eaLnBrk="1" hangingPunct="1">
              <a:lnSpc>
                <a:spcPct val="90000"/>
              </a:lnSpc>
              <a:buClr>
                <a:srgbClr val="0000CC"/>
              </a:buClr>
            </a:pPr>
            <a:endParaRPr lang="en-US" altLang="en-US">
              <a:solidFill>
                <a:srgbClr val="0000CC"/>
              </a:solidFill>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D5C2008E-D9F7-4D52-AF8B-A5E5BEE89103}"/>
              </a:ext>
            </a:extLst>
          </p:cNvPr>
          <p:cNvSpPr>
            <a:spLocks noGrp="1"/>
          </p:cNvSpPr>
          <p:nvPr>
            <p:ph type="sldNum" sz="quarter" idx="12"/>
          </p:nvPr>
        </p:nvSpPr>
        <p:spPr/>
        <p:txBody>
          <a:bodyPr/>
          <a:lstStyle/>
          <a:p>
            <a:fld id="{276F4F73-F3C9-44B1-B688-D0E90E439971}" type="slidenum">
              <a:rPr lang="en-US" altLang="en-US" smtClean="0"/>
              <a:pPr/>
              <a:t>4</a:t>
            </a:fld>
            <a:endParaRPr lang="en-US" altLang="en-US"/>
          </a:p>
        </p:txBody>
      </p:sp>
    </p:spTree>
  </p:cSld>
  <p:clrMapOvr>
    <a:masterClrMapping/>
  </p:clrMapOvr>
  <p:transition advTm="71602">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24922EE-8BDF-40F7-8793-B9442F8FCC5E}"/>
              </a:ext>
            </a:extLst>
          </p:cNvPr>
          <p:cNvSpPr>
            <a:spLocks noGrp="1" noChangeArrowheads="1"/>
          </p:cNvSpPr>
          <p:nvPr>
            <p:ph type="title"/>
          </p:nvPr>
        </p:nvSpPr>
        <p:spPr>
          <a:xfrm>
            <a:off x="457200" y="152400"/>
            <a:ext cx="8229600" cy="990600"/>
          </a:xfrm>
        </p:spPr>
        <p:txBody>
          <a:bodyPr/>
          <a:lstStyle/>
          <a:p>
            <a:pPr eaLnBrk="1" hangingPunct="1">
              <a:defRPr/>
            </a:pPr>
            <a:r>
              <a:rPr lang="en-US" sz="2800" b="1">
                <a:solidFill>
                  <a:srgbClr val="0000CC"/>
                </a:solidFill>
                <a:latin typeface="Times New Roman" charset="0"/>
              </a:rPr>
              <a:t>How do the two images below suggest the public virtue associated with the American democratic ideals?</a:t>
            </a:r>
            <a:endParaRPr lang="en-US" sz="4000">
              <a:latin typeface="Times New Roman" charset="0"/>
            </a:endParaRPr>
          </a:p>
        </p:txBody>
      </p:sp>
      <p:pic>
        <p:nvPicPr>
          <p:cNvPr id="12291" name="Picture 3">
            <a:extLst>
              <a:ext uri="{FF2B5EF4-FFF2-40B4-BE49-F238E27FC236}">
                <a16:creationId xmlns:a16="http://schemas.microsoft.com/office/drawing/2014/main" id="{08EA14EE-87BB-4351-A202-D07F1C81D396}"/>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5800" y="1600200"/>
            <a:ext cx="2860675" cy="4935538"/>
          </a:xfrm>
        </p:spPr>
      </p:pic>
      <p:pic>
        <p:nvPicPr>
          <p:cNvPr id="12292" name="Picture 4">
            <a:extLst>
              <a:ext uri="{FF2B5EF4-FFF2-40B4-BE49-F238E27FC236}">
                <a16:creationId xmlns:a16="http://schemas.microsoft.com/office/drawing/2014/main" id="{2E776613-A58D-46AA-8B67-5675DA63F73C}"/>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495800" y="1524000"/>
            <a:ext cx="3986213" cy="4983163"/>
          </a:xfrm>
        </p:spPr>
      </p:pic>
      <p:sp>
        <p:nvSpPr>
          <p:cNvPr id="2" name="Slide Number Placeholder 1">
            <a:extLst>
              <a:ext uri="{FF2B5EF4-FFF2-40B4-BE49-F238E27FC236}">
                <a16:creationId xmlns:a16="http://schemas.microsoft.com/office/drawing/2014/main" id="{DDC745F2-18F7-40B7-96DE-C19D6224E95B}"/>
              </a:ext>
            </a:extLst>
          </p:cNvPr>
          <p:cNvSpPr>
            <a:spLocks noGrp="1"/>
          </p:cNvSpPr>
          <p:nvPr>
            <p:ph type="sldNum" sz="quarter" idx="12"/>
          </p:nvPr>
        </p:nvSpPr>
        <p:spPr/>
        <p:txBody>
          <a:bodyPr/>
          <a:lstStyle/>
          <a:p>
            <a:fld id="{F196EF35-4F85-4096-B65C-2DFEB286C133}" type="slidenum">
              <a:rPr lang="en-US" altLang="en-US" smtClean="0"/>
              <a:pPr/>
              <a:t>5</a:t>
            </a:fld>
            <a:endParaRPr lang="en-US" altLang="en-US"/>
          </a:p>
        </p:txBody>
      </p:sp>
    </p:spTree>
  </p:cSld>
  <p:clrMapOvr>
    <a:masterClrMapping/>
  </p:clrMapOvr>
  <p:transition advTm="16578">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FE45F8C-3A57-4512-BA85-3F93D28C7ECF}"/>
              </a:ext>
            </a:extLst>
          </p:cNvPr>
          <p:cNvSpPr>
            <a:spLocks noGrp="1" noChangeArrowheads="1"/>
          </p:cNvSpPr>
          <p:nvPr>
            <p:ph type="title"/>
          </p:nvPr>
        </p:nvSpPr>
        <p:spPr>
          <a:xfrm>
            <a:off x="457200" y="152400"/>
            <a:ext cx="8229600" cy="533400"/>
          </a:xfrm>
        </p:spPr>
        <p:txBody>
          <a:bodyPr/>
          <a:lstStyle/>
          <a:p>
            <a:pPr eaLnBrk="1" hangingPunct="1">
              <a:defRPr/>
            </a:pPr>
            <a:r>
              <a:rPr lang="en-US" sz="2000" b="1">
                <a:solidFill>
                  <a:srgbClr val="0000CC"/>
                </a:solidFill>
                <a:latin typeface="Times New Roman" charset="0"/>
              </a:rPr>
              <a:t>GEORGE WASHINGTON, JEAN ANTOINE HOUDON, 1785-1791</a:t>
            </a:r>
          </a:p>
        </p:txBody>
      </p:sp>
      <p:pic>
        <p:nvPicPr>
          <p:cNvPr id="14339" name="Picture 3">
            <a:extLst>
              <a:ext uri="{FF2B5EF4-FFF2-40B4-BE49-F238E27FC236}">
                <a16:creationId xmlns:a16="http://schemas.microsoft.com/office/drawing/2014/main" id="{D994D629-2164-4589-8468-CEB08BB4E6FE}"/>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895600" y="685800"/>
            <a:ext cx="3524250" cy="6078538"/>
          </a:xfrm>
        </p:spPr>
      </p:pic>
      <p:sp>
        <p:nvSpPr>
          <p:cNvPr id="2" name="Slide Number Placeholder 1">
            <a:extLst>
              <a:ext uri="{FF2B5EF4-FFF2-40B4-BE49-F238E27FC236}">
                <a16:creationId xmlns:a16="http://schemas.microsoft.com/office/drawing/2014/main" id="{8A8E12F6-D625-4B9E-BE0D-D2FFA5DF0DAE}"/>
              </a:ext>
            </a:extLst>
          </p:cNvPr>
          <p:cNvSpPr>
            <a:spLocks noGrp="1"/>
          </p:cNvSpPr>
          <p:nvPr>
            <p:ph type="sldNum" sz="quarter" idx="12"/>
          </p:nvPr>
        </p:nvSpPr>
        <p:spPr/>
        <p:txBody>
          <a:bodyPr/>
          <a:lstStyle/>
          <a:p>
            <a:fld id="{276F4F73-F3C9-44B1-B688-D0E90E439971}" type="slidenum">
              <a:rPr lang="en-US" altLang="en-US" smtClean="0"/>
              <a:pPr/>
              <a:t>6</a:t>
            </a:fld>
            <a:endParaRPr lang="en-US" altLang="en-US"/>
          </a:p>
        </p:txBody>
      </p:sp>
    </p:spTree>
  </p:cSld>
  <p:clrMapOvr>
    <a:masterClrMapping/>
  </p:clrMapOvr>
  <p:transition advTm="61183">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83166188-6CD7-45AE-BA60-24A6FF094B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762000"/>
            <a:ext cx="4860925" cy="6076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6387" name="Rectangle 3">
            <a:extLst>
              <a:ext uri="{FF2B5EF4-FFF2-40B4-BE49-F238E27FC236}">
                <a16:creationId xmlns:a16="http://schemas.microsoft.com/office/drawing/2014/main" id="{ABF74696-099D-466E-8C8A-73834621DE94}"/>
              </a:ext>
            </a:extLst>
          </p:cNvPr>
          <p:cNvSpPr>
            <a:spLocks noGrp="1" noChangeArrowheads="1"/>
          </p:cNvSpPr>
          <p:nvPr>
            <p:ph type="title"/>
          </p:nvPr>
        </p:nvSpPr>
        <p:spPr>
          <a:xfrm>
            <a:off x="457200" y="152400"/>
            <a:ext cx="8229600" cy="457200"/>
          </a:xfrm>
        </p:spPr>
        <p:txBody>
          <a:bodyPr/>
          <a:lstStyle/>
          <a:p>
            <a:pPr eaLnBrk="1" hangingPunct="1">
              <a:defRPr/>
            </a:pPr>
            <a:r>
              <a:rPr lang="en-US" sz="2000" b="1">
                <a:solidFill>
                  <a:srgbClr val="0000CC"/>
                </a:solidFill>
                <a:latin typeface="Times New Roman" charset="0"/>
              </a:rPr>
              <a:t>PAUL REVERE, JOHN SINGLETON COPLEY 1768</a:t>
            </a:r>
          </a:p>
        </p:txBody>
      </p:sp>
      <p:sp>
        <p:nvSpPr>
          <p:cNvPr id="2" name="Slide Number Placeholder 1">
            <a:extLst>
              <a:ext uri="{FF2B5EF4-FFF2-40B4-BE49-F238E27FC236}">
                <a16:creationId xmlns:a16="http://schemas.microsoft.com/office/drawing/2014/main" id="{1E665F41-8EDC-4A5E-9985-EF6FF6E99DA6}"/>
              </a:ext>
            </a:extLst>
          </p:cNvPr>
          <p:cNvSpPr>
            <a:spLocks noGrp="1"/>
          </p:cNvSpPr>
          <p:nvPr>
            <p:ph type="sldNum" sz="quarter" idx="12"/>
          </p:nvPr>
        </p:nvSpPr>
        <p:spPr/>
        <p:txBody>
          <a:bodyPr/>
          <a:lstStyle/>
          <a:p>
            <a:fld id="{1A53242E-34E7-4B63-95E2-1E140F664D3F}" type="slidenum">
              <a:rPr lang="en-US" altLang="en-US" smtClean="0"/>
              <a:pPr/>
              <a:t>7</a:t>
            </a:fld>
            <a:endParaRPr lang="en-US" altLang="en-US"/>
          </a:p>
        </p:txBody>
      </p:sp>
    </p:spTree>
  </p:cSld>
  <p:clrMapOvr>
    <a:masterClrMapping/>
  </p:clrMapOvr>
  <p:transition advClick="0" advTm="81043"/>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610A9DB-A60F-4BE2-B4D6-ACAE9136B8E2}"/>
              </a:ext>
            </a:extLst>
          </p:cNvPr>
          <p:cNvSpPr>
            <a:spLocks noGrp="1" noChangeArrowheads="1"/>
          </p:cNvSpPr>
          <p:nvPr>
            <p:ph type="title"/>
          </p:nvPr>
        </p:nvSpPr>
        <p:spPr>
          <a:xfrm>
            <a:off x="457200" y="274638"/>
            <a:ext cx="8229600" cy="868362"/>
          </a:xfrm>
        </p:spPr>
        <p:txBody>
          <a:bodyPr/>
          <a:lstStyle/>
          <a:p>
            <a:pPr eaLnBrk="1" hangingPunct="1">
              <a:defRPr/>
            </a:pPr>
            <a:r>
              <a:rPr lang="en-US" b="1">
                <a:solidFill>
                  <a:srgbClr val="0000CC"/>
                </a:solidFill>
                <a:latin typeface="Times New Roman" charset="0"/>
              </a:rPr>
              <a:t>ABSOLUTE SOVEREIGNTY</a:t>
            </a:r>
          </a:p>
        </p:txBody>
      </p:sp>
      <p:pic>
        <p:nvPicPr>
          <p:cNvPr id="33794" name="Picture 3" descr="palace">
            <a:extLst>
              <a:ext uri="{FF2B5EF4-FFF2-40B4-BE49-F238E27FC236}">
                <a16:creationId xmlns:a16="http://schemas.microsoft.com/office/drawing/2014/main" id="{7F1E6333-B22C-4DDF-933C-1259CF28154C}"/>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200400" y="1831975"/>
            <a:ext cx="2549525" cy="2185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6" name="Rectangle 4">
            <a:extLst>
              <a:ext uri="{FF2B5EF4-FFF2-40B4-BE49-F238E27FC236}">
                <a16:creationId xmlns:a16="http://schemas.microsoft.com/office/drawing/2014/main" id="{7300299C-7DCC-43D6-9B24-86F9DCD75C0F}"/>
              </a:ext>
            </a:extLst>
          </p:cNvPr>
          <p:cNvSpPr>
            <a:spLocks noGrp="1" noChangeArrowheads="1"/>
          </p:cNvSpPr>
          <p:nvPr>
            <p:ph type="body" sz="half" idx="2"/>
          </p:nvPr>
        </p:nvSpPr>
        <p:spPr>
          <a:xfrm>
            <a:off x="457200" y="4494213"/>
            <a:ext cx="8229600" cy="2362200"/>
          </a:xfrm>
        </p:spPr>
        <p:txBody>
          <a:bodyPr/>
          <a:lstStyle/>
          <a:p>
            <a:pPr marL="457200" indent="-457200" eaLnBrk="1" hangingPunct="1">
              <a:lnSpc>
                <a:spcPct val="80000"/>
              </a:lnSpc>
              <a:buFontTx/>
              <a:buAutoNum type="arabicPeriod"/>
            </a:pPr>
            <a:r>
              <a:rPr lang="en-US" altLang="en-US" sz="2400">
                <a:solidFill>
                  <a:srgbClr val="0000CC"/>
                </a:solidFill>
                <a:latin typeface="Times New Roman" panose="02020603050405020304" pitchFamily="18" charset="0"/>
                <a:ea typeface="ＭＳ Ｐゴシック" panose="020B0600070205080204" pitchFamily="34" charset="-128"/>
              </a:rPr>
              <a:t>The Tower of London and the two photos of the Royal Governor’s Palace all suggest the power of absolute monarchy. How so?</a:t>
            </a:r>
          </a:p>
          <a:p>
            <a:pPr marL="457200" indent="-457200" eaLnBrk="1" hangingPunct="1">
              <a:lnSpc>
                <a:spcPct val="80000"/>
              </a:lnSpc>
              <a:buFontTx/>
              <a:buAutoNum type="arabicPeriod"/>
            </a:pPr>
            <a:endParaRPr lang="en-US" altLang="en-US" sz="2400">
              <a:solidFill>
                <a:srgbClr val="0000CC"/>
              </a:solidFill>
              <a:latin typeface="Times New Roman" panose="02020603050405020304" pitchFamily="18" charset="0"/>
              <a:ea typeface="ＭＳ Ｐゴシック" panose="020B0600070205080204" pitchFamily="34" charset="-128"/>
            </a:endParaRPr>
          </a:p>
          <a:p>
            <a:pPr marL="457200" indent="-457200" eaLnBrk="1" hangingPunct="1">
              <a:lnSpc>
                <a:spcPct val="80000"/>
              </a:lnSpc>
              <a:buFontTx/>
              <a:buAutoNum type="arabicPeriod"/>
            </a:pPr>
            <a:r>
              <a:rPr lang="en-US" altLang="en-US" sz="2400">
                <a:solidFill>
                  <a:srgbClr val="0000CC"/>
                </a:solidFill>
                <a:latin typeface="Times New Roman" panose="02020603050405020304" pitchFamily="18" charset="0"/>
                <a:ea typeface="ＭＳ Ｐゴシック" panose="020B0600070205080204" pitchFamily="34" charset="-128"/>
              </a:rPr>
              <a:t>What implications do these photos have for the rule of law?</a:t>
            </a:r>
          </a:p>
        </p:txBody>
      </p:sp>
      <p:pic>
        <p:nvPicPr>
          <p:cNvPr id="33796" name="Picture 5" descr="hall">
            <a:extLst>
              <a:ext uri="{FF2B5EF4-FFF2-40B4-BE49-F238E27FC236}">
                <a16:creationId xmlns:a16="http://schemas.microsoft.com/office/drawing/2014/main" id="{B6B6918D-B430-4394-9AB9-E17C5F1723AE}"/>
              </a:ext>
            </a:extLst>
          </p:cNvPr>
          <p:cNvPicPr>
            <a:picLocks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5867400" y="1831975"/>
            <a:ext cx="3074988" cy="1941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7" name="Picture 6" descr="Image Detail">
            <a:extLst>
              <a:ext uri="{FF2B5EF4-FFF2-40B4-BE49-F238E27FC236}">
                <a16:creationId xmlns:a16="http://schemas.microsoft.com/office/drawing/2014/main" id="{B18828C0-C396-40B4-9BF9-6A3E4F45FE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831975"/>
            <a:ext cx="2916238"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243879FD-740B-454F-9E3D-49DEDBA68483}"/>
              </a:ext>
            </a:extLst>
          </p:cNvPr>
          <p:cNvSpPr>
            <a:spLocks noGrp="1"/>
          </p:cNvSpPr>
          <p:nvPr>
            <p:ph type="sldNum" sz="quarter" idx="12"/>
          </p:nvPr>
        </p:nvSpPr>
        <p:spPr/>
        <p:txBody>
          <a:bodyPr/>
          <a:lstStyle/>
          <a:p>
            <a:fld id="{ECE27012-F748-43DF-8A67-C5EE1FCBC7C5}" type="slidenum">
              <a:rPr lang="en-US" altLang="en-US" smtClean="0"/>
              <a:pPr/>
              <a:t>8</a:t>
            </a:fld>
            <a:endParaRPr lang="en-US" altLang="en-US"/>
          </a:p>
        </p:txBody>
      </p:sp>
    </p:spTree>
  </p:cSld>
  <p:clrMapOvr>
    <a:masterClrMapping/>
  </p:clrMapOvr>
  <p:transition advTm="72293">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2639762-2003-4071-AD35-6F09BFCD4138}"/>
              </a:ext>
            </a:extLst>
          </p:cNvPr>
          <p:cNvSpPr>
            <a:spLocks noGrp="1" noChangeArrowheads="1"/>
          </p:cNvSpPr>
          <p:nvPr>
            <p:ph type="title"/>
          </p:nvPr>
        </p:nvSpPr>
        <p:spPr>
          <a:xfrm>
            <a:off x="457200" y="152400"/>
            <a:ext cx="8229600" cy="685800"/>
          </a:xfrm>
        </p:spPr>
        <p:txBody>
          <a:bodyPr/>
          <a:lstStyle/>
          <a:p>
            <a:pPr eaLnBrk="1" hangingPunct="1">
              <a:defRPr/>
            </a:pPr>
            <a:r>
              <a:rPr lang="en-US" sz="3600" b="1">
                <a:solidFill>
                  <a:srgbClr val="0000CC"/>
                </a:solidFill>
                <a:latin typeface="Times New Roman" charset="0"/>
              </a:rPr>
              <a:t>LIBERAL</a:t>
            </a:r>
            <a:r>
              <a:rPr lang="en-US" sz="4000" b="1">
                <a:solidFill>
                  <a:srgbClr val="0000CC"/>
                </a:solidFill>
                <a:latin typeface="Times New Roman" charset="0"/>
              </a:rPr>
              <a:t> DEMOCRACY</a:t>
            </a:r>
          </a:p>
        </p:txBody>
      </p:sp>
      <p:sp>
        <p:nvSpPr>
          <p:cNvPr id="20483" name="Rectangle 3">
            <a:extLst>
              <a:ext uri="{FF2B5EF4-FFF2-40B4-BE49-F238E27FC236}">
                <a16:creationId xmlns:a16="http://schemas.microsoft.com/office/drawing/2014/main" id="{58DC14CB-3B1F-4BDE-BA3E-FE3BD3992312}"/>
              </a:ext>
            </a:extLst>
          </p:cNvPr>
          <p:cNvSpPr>
            <a:spLocks noGrp="1" noChangeArrowheads="1"/>
          </p:cNvSpPr>
          <p:nvPr>
            <p:ph type="body" sz="half" idx="2"/>
          </p:nvPr>
        </p:nvSpPr>
        <p:spPr>
          <a:xfrm>
            <a:off x="304800" y="5867400"/>
            <a:ext cx="8305800" cy="838200"/>
          </a:xfrm>
        </p:spPr>
        <p:txBody>
          <a:bodyPr/>
          <a:lstStyle/>
          <a:p>
            <a:pPr eaLnBrk="1" hangingPunct="1">
              <a:buFontTx/>
              <a:buNone/>
              <a:defRPr/>
            </a:pPr>
            <a:r>
              <a:rPr lang="en-US" sz="1800" b="1">
                <a:solidFill>
                  <a:srgbClr val="0000CC"/>
                </a:solidFill>
                <a:latin typeface="Times New Roman" charset="0"/>
              </a:rPr>
              <a:t>Upper left:  Monticello		Upper right:  Entrance Hall to Monticello</a:t>
            </a:r>
          </a:p>
          <a:p>
            <a:pPr eaLnBrk="1" hangingPunct="1">
              <a:buFontTx/>
              <a:buNone/>
              <a:defRPr/>
            </a:pPr>
            <a:r>
              <a:rPr lang="en-US" sz="1800" b="1">
                <a:solidFill>
                  <a:srgbClr val="0000CC"/>
                </a:solidFill>
                <a:latin typeface="Times New Roman" charset="0"/>
              </a:rPr>
              <a:t>Lower left:  Virginia State Capitol	Lower Right:  Portico of U.S. Supreme Court </a:t>
            </a:r>
          </a:p>
        </p:txBody>
      </p:sp>
      <p:pic>
        <p:nvPicPr>
          <p:cNvPr id="35843" name="Picture 4" descr="eastfront">
            <a:extLst>
              <a:ext uri="{FF2B5EF4-FFF2-40B4-BE49-F238E27FC236}">
                <a16:creationId xmlns:a16="http://schemas.microsoft.com/office/drawing/2014/main" id="{48EA22E3-D261-40FE-B2EF-2FEC13A5C858}"/>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38200" y="838200"/>
            <a:ext cx="3233738" cy="2185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44" name="Picture 5" descr="entrance_0">
            <a:extLst>
              <a:ext uri="{FF2B5EF4-FFF2-40B4-BE49-F238E27FC236}">
                <a16:creationId xmlns:a16="http://schemas.microsoft.com/office/drawing/2014/main" id="{B75D301B-F307-41B0-838A-94DF57B1E4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914400"/>
            <a:ext cx="3043238"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a:extLst>
              <a:ext uri="{FF2B5EF4-FFF2-40B4-BE49-F238E27FC236}">
                <a16:creationId xmlns:a16="http://schemas.microsoft.com/office/drawing/2014/main" id="{56882358-5032-4F72-B9E4-4B9FA001F1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352800"/>
            <a:ext cx="3300413" cy="1951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20487" name="Picture 7">
            <a:extLst>
              <a:ext uri="{FF2B5EF4-FFF2-40B4-BE49-F238E27FC236}">
                <a16:creationId xmlns:a16="http://schemas.microsoft.com/office/drawing/2014/main" id="{C714339F-ADC4-4655-8D13-EB67A6D160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3352800"/>
            <a:ext cx="4003675" cy="2143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 name="Slide Number Placeholder 1">
            <a:extLst>
              <a:ext uri="{FF2B5EF4-FFF2-40B4-BE49-F238E27FC236}">
                <a16:creationId xmlns:a16="http://schemas.microsoft.com/office/drawing/2014/main" id="{E9005FA1-4070-475C-8745-757305B8495E}"/>
              </a:ext>
            </a:extLst>
          </p:cNvPr>
          <p:cNvSpPr>
            <a:spLocks noGrp="1"/>
          </p:cNvSpPr>
          <p:nvPr>
            <p:ph type="sldNum" sz="quarter" idx="12"/>
          </p:nvPr>
        </p:nvSpPr>
        <p:spPr/>
        <p:txBody>
          <a:bodyPr/>
          <a:lstStyle/>
          <a:p>
            <a:fld id="{ECE27012-F748-43DF-8A67-C5EE1FCBC7C5}" type="slidenum">
              <a:rPr lang="en-US" altLang="en-US" smtClean="0"/>
              <a:pPr/>
              <a:t>9</a:t>
            </a:fld>
            <a:endParaRPr lang="en-US" altLang="en-US"/>
          </a:p>
        </p:txBody>
      </p:sp>
    </p:spTree>
  </p:cSld>
  <p:clrMapOvr>
    <a:masterClrMapping/>
  </p:clrMapOvr>
  <p:transition advTm="66041">
    <p:cut/>
  </p:transition>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983</TotalTime>
  <Words>2738</Words>
  <Application>Microsoft Office PowerPoint</Application>
  <PresentationFormat>On-screen Show (4:3)</PresentationFormat>
  <Paragraphs>143</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Charlemagne Std</vt:lpstr>
      <vt:lpstr>ＭＳ Ｐゴシック</vt:lpstr>
      <vt:lpstr>Arial</vt:lpstr>
      <vt:lpstr>Calibri</vt:lpstr>
      <vt:lpstr>Times New Roman</vt:lpstr>
      <vt:lpstr>Default Design</vt:lpstr>
      <vt:lpstr>THE RULE OF LAW AND SOCIETY</vt:lpstr>
      <vt:lpstr>MEDIEVAL ICONS:   THE SACRED</vt:lpstr>
      <vt:lpstr>THE PROFANE</vt:lpstr>
      <vt:lpstr>IMPLICATIONS FOR THE RULE OF LAW</vt:lpstr>
      <vt:lpstr>How do the two images below suggest the public virtue associated with the American democratic ideals?</vt:lpstr>
      <vt:lpstr>GEORGE WASHINGTON, JEAN ANTOINE HOUDON, 1785-1791</vt:lpstr>
      <vt:lpstr>PAUL REVERE, JOHN SINGLETON COPLEY 1768</vt:lpstr>
      <vt:lpstr>ABSOLUTE SOVEREIGNTY</vt:lpstr>
      <vt:lpstr>LIBERAL DEMOCRACY</vt:lpstr>
      <vt:lpstr>LIBERAL DEMOCRACY</vt:lpstr>
      <vt:lpstr>THE DREAM OF THE RULE OF LAW</vt:lpstr>
      <vt:lpstr>THE NIGHTMARE OF THE RULE OF LAW</vt:lpstr>
      <vt:lpstr>THREATS TO THE RULE OF LAW</vt:lpstr>
      <vt:lpstr>ABUSE OF THE RULE OF LAW</vt:lpstr>
      <vt:lpstr>THE LAW RULES</vt:lpstr>
      <vt:lpstr>PowerPoint Presentation</vt:lpstr>
    </vt:vector>
  </TitlesOfParts>
  <Company>School District of Lancaster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ORESTEIA</dc:title>
  <dc:creator>Tim Isaacs</dc:creator>
  <cp:lastModifiedBy>John Koehler</cp:lastModifiedBy>
  <cp:revision>76</cp:revision>
  <cp:lastPrinted>2012-08-03T17:32:16Z</cp:lastPrinted>
  <dcterms:created xsi:type="dcterms:W3CDTF">2011-05-05T16:21:01Z</dcterms:created>
  <dcterms:modified xsi:type="dcterms:W3CDTF">2020-05-12T00:50:27Z</dcterms:modified>
</cp:coreProperties>
</file>