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16"/>
  </p:notesMasterIdLst>
  <p:handoutMasterIdLst>
    <p:handoutMasterId r:id="rId17"/>
  </p:handoutMasterIdLst>
  <p:sldIdLst>
    <p:sldId id="268" r:id="rId5"/>
    <p:sldId id="269" r:id="rId6"/>
    <p:sldId id="270" r:id="rId7"/>
    <p:sldId id="256" r:id="rId8"/>
    <p:sldId id="257" r:id="rId9"/>
    <p:sldId id="258" r:id="rId10"/>
    <p:sldId id="287" r:id="rId11"/>
    <p:sldId id="288" r:id="rId12"/>
    <p:sldId id="289" r:id="rId13"/>
    <p:sldId id="290" r:id="rId14"/>
    <p:sldId id="291"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654" y="114"/>
      </p:cViewPr>
      <p:guideLst/>
    </p:cSldViewPr>
  </p:slideViewPr>
  <p:notesTextViewPr>
    <p:cViewPr>
      <p:scale>
        <a:sx n="1" d="1"/>
        <a:sy n="1" d="1"/>
      </p:scale>
      <p:origin x="0" y="0"/>
    </p:cViewPr>
  </p:notesTextViewPr>
  <p:notesViewPr>
    <p:cSldViewPr snapToGrid="0" showGuides="1">
      <p:cViewPr varScale="1">
        <p:scale>
          <a:sx n="76" d="100"/>
          <a:sy n="76" d="100"/>
        </p:scale>
        <p:origin x="27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50FABAFA-9D90-4B6C-95A1-503043E46FAB}" type="datetimeFigureOut">
              <a:rPr lang="en-US" smtClean="0"/>
              <a:t>11/24/2019</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CDCC7757-6264-420F-9201-02E9A21CB7A0}" type="slidenum">
              <a:rPr lang="en-US" smtClean="0"/>
              <a:t>‹#›</a:t>
            </a:fld>
            <a:endParaRPr lang="en-US" dirty="0"/>
          </a:p>
        </p:txBody>
      </p:sp>
    </p:spTree>
    <p:extLst>
      <p:ext uri="{BB962C8B-B14F-4D97-AF65-F5344CB8AC3E}">
        <p14:creationId xmlns:p14="http://schemas.microsoft.com/office/powerpoint/2010/main" val="28542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C15EB1F-8DE4-48C3-A804-A05846A4049F}" type="datetimeFigureOut">
              <a:rPr lang="en-US" smtClean="0"/>
              <a:t>11/24/2019</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AD115C9-E24C-4512-AA8B-319BB49F77B5}" type="slidenum">
              <a:rPr lang="en-US" smtClean="0"/>
              <a:t>‹#›</a:t>
            </a:fld>
            <a:endParaRPr lang="en-US" dirty="0"/>
          </a:p>
        </p:txBody>
      </p:sp>
    </p:spTree>
    <p:extLst>
      <p:ext uri="{BB962C8B-B14F-4D97-AF65-F5344CB8AC3E}">
        <p14:creationId xmlns:p14="http://schemas.microsoft.com/office/powerpoint/2010/main" val="21256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9" y="3657597"/>
            <a:ext cx="6815669" cy="1320802"/>
          </a:xfrm>
        </p:spPr>
        <p:txBody>
          <a:bodyPr anchor="t">
            <a:normAutofit/>
          </a:bodyPr>
          <a:lstStyle>
            <a:lvl1pPr marL="0" indent="0" algn="ctr">
              <a:buNone/>
              <a:defRPr sz="2100">
                <a:solidFill>
                  <a:schemeClr val="tx1"/>
                </a:solidFill>
              </a:defRPr>
            </a:lvl1pPr>
            <a:lvl2pPr marL="457170" indent="0" algn="ctr">
              <a:buNone/>
              <a:defRPr>
                <a:solidFill>
                  <a:schemeClr val="tx1">
                    <a:tint val="75000"/>
                  </a:schemeClr>
                </a:solidFill>
              </a:defRPr>
            </a:lvl2pPr>
            <a:lvl3pPr marL="914340" indent="0" algn="ctr">
              <a:buNone/>
              <a:defRPr>
                <a:solidFill>
                  <a:schemeClr val="tx1">
                    <a:tint val="75000"/>
                  </a:schemeClr>
                </a:solidFill>
              </a:defRPr>
            </a:lvl3pPr>
            <a:lvl4pPr marL="1371510" indent="0" algn="ctr">
              <a:buNone/>
              <a:defRPr>
                <a:solidFill>
                  <a:schemeClr val="tx1">
                    <a:tint val="75000"/>
                  </a:schemeClr>
                </a:solidFill>
              </a:defRPr>
            </a:lvl4pPr>
            <a:lvl5pPr marL="1828680" indent="0" algn="ctr">
              <a:buNone/>
              <a:defRPr>
                <a:solidFill>
                  <a:schemeClr val="tx1">
                    <a:tint val="75000"/>
                  </a:schemeClr>
                </a:solidFill>
              </a:defRPr>
            </a:lvl5pPr>
            <a:lvl6pPr marL="2285851" indent="0" algn="ctr">
              <a:buNone/>
              <a:defRPr>
                <a:solidFill>
                  <a:schemeClr val="tx1">
                    <a:tint val="75000"/>
                  </a:schemeClr>
                </a:solidFill>
              </a:defRPr>
            </a:lvl6pPr>
            <a:lvl7pPr marL="2743021" indent="0" algn="ctr">
              <a:buNone/>
              <a:defRPr>
                <a:solidFill>
                  <a:schemeClr val="tx1">
                    <a:tint val="75000"/>
                  </a:schemeClr>
                </a:solidFill>
              </a:defRPr>
            </a:lvl7pPr>
            <a:lvl8pPr marL="3200191" indent="0" algn="ctr">
              <a:buNone/>
              <a:defRPr>
                <a:solidFill>
                  <a:schemeClr val="tx1">
                    <a:tint val="75000"/>
                  </a:schemeClr>
                </a:solidFill>
              </a:defRPr>
            </a:lvl8pPr>
            <a:lvl9pPr marL="365736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a:xfrm>
            <a:off x="2692398" y="5037663"/>
            <a:ext cx="5214635" cy="279400"/>
          </a:xfrm>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a:xfrm>
            <a:off x="8956900" y="5037663"/>
            <a:ext cx="551167" cy="279400"/>
          </a:xfrm>
        </p:spPr>
        <p:txBody>
          <a:bodyPr/>
          <a:lstStyle/>
          <a:p>
            <a:fld id="{B6F15528-21DE-4FAA-801E-634DDDAF4B2B}"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682255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70" indent="0">
              <a:buNone/>
              <a:defRPr sz="1600"/>
            </a:lvl2pPr>
            <a:lvl3pPr marL="914340" indent="0">
              <a:buNone/>
              <a:defRPr sz="1600"/>
            </a:lvl3pPr>
            <a:lvl4pPr marL="1371510" indent="0">
              <a:buNone/>
              <a:defRPr sz="1600"/>
            </a:lvl4pPr>
            <a:lvl5pPr marL="1828680" indent="0">
              <a:buNone/>
              <a:defRPr sz="1600"/>
            </a:lvl5pPr>
            <a:lvl6pPr marL="2285851" indent="0">
              <a:buNone/>
              <a:defRPr sz="1600"/>
            </a:lvl6pPr>
            <a:lvl7pPr marL="2743021" indent="0">
              <a:buNone/>
              <a:defRPr sz="1600"/>
            </a:lvl7pPr>
            <a:lvl8pPr marL="3200191" indent="0">
              <a:buNone/>
              <a:defRPr sz="1600"/>
            </a:lvl8pPr>
            <a:lvl9pPr marL="3657361"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170" indent="0">
              <a:buNone/>
              <a:defRPr sz="1200"/>
            </a:lvl2pPr>
            <a:lvl3pPr marL="914340" indent="0">
              <a:buNone/>
              <a:defRPr sz="1000"/>
            </a:lvl3pPr>
            <a:lvl4pPr marL="1371510" indent="0">
              <a:buNone/>
              <a:defRPr sz="900"/>
            </a:lvl4pPr>
            <a:lvl5pPr marL="1828680" indent="0">
              <a:buNone/>
              <a:defRPr sz="900"/>
            </a:lvl5pPr>
            <a:lvl6pPr marL="2285851" indent="0">
              <a:buNone/>
              <a:defRPr sz="900"/>
            </a:lvl6pPr>
            <a:lvl7pPr marL="2743021" indent="0">
              <a:buNone/>
              <a:defRPr sz="900"/>
            </a:lvl7pPr>
            <a:lvl8pPr marL="3200191" indent="0">
              <a:buNone/>
              <a:defRPr sz="900"/>
            </a:lvl8pPr>
            <a:lvl9pPr marL="365736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859944419"/>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400"/>
            <a:ext cx="9592732" cy="1532467"/>
          </a:xfrm>
        </p:spPr>
        <p:txBody>
          <a:bodyPr anchor="ctr">
            <a:normAutofit/>
          </a:bodyPr>
          <a:lstStyle>
            <a:lvl1pPr marL="0" indent="0" algn="ctr">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24219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170" indent="0">
              <a:buFontTx/>
              <a:buNone/>
              <a:defRPr/>
            </a:lvl2pPr>
            <a:lvl3pPr marL="914340" indent="0">
              <a:buFontTx/>
              <a:buNone/>
              <a:defRPr/>
            </a:lvl3pPr>
            <a:lvl4pPr marL="1371510" indent="0">
              <a:buFontTx/>
              <a:buNone/>
              <a:defRPr/>
            </a:lvl4pPr>
            <a:lvl5pPr marL="182868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400"/>
            <a:ext cx="9609666" cy="1532467"/>
          </a:xfrm>
        </p:spPr>
        <p:txBody>
          <a:bodyPr anchor="ctr">
            <a:normAutofit/>
          </a:bodyPr>
          <a:lstStyle>
            <a:lvl1pPr marL="0" indent="0" algn="ctr">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39" tIns="45719" rIns="91439" bIns="45719" rtlCol="0" anchor="ctr">
            <a:noAutofit/>
          </a:bodyPr>
          <a:lstStyle/>
          <a:p>
            <a:pPr lvl="0"/>
            <a:r>
              <a:rPr lang="en-US" sz="7999"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39" tIns="45719" rIns="91439" bIns="45719" rtlCol="0" anchor="ctr">
            <a:noAutofit/>
          </a:bodyPr>
          <a:lstStyle/>
          <a:p>
            <a:pPr lvl="0" algn="r"/>
            <a:r>
              <a:rPr lang="en-US" sz="7999"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45381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488020563"/>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39" tIns="45719" rIns="91439" bIns="45719" rtlCol="0" anchor="ctr">
            <a:noAutofit/>
          </a:bodyPr>
          <a:lstStyle/>
          <a:p>
            <a:pPr lvl="0"/>
            <a:r>
              <a:rPr lang="en-US" sz="7999"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39" tIns="45719" rIns="91439" bIns="45719" rtlCol="0" anchor="ctr">
            <a:noAutofit/>
          </a:bodyPr>
          <a:lstStyle/>
          <a:p>
            <a:pPr lvl="0" algn="r"/>
            <a:r>
              <a:rPr lang="en-US" sz="7999"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290833"/>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400"/>
            <a:ext cx="9609670" cy="1405467"/>
          </a:xfrm>
        </p:spPr>
        <p:txBody>
          <a:bodyPr anchor="t">
            <a:normAutofit/>
          </a:bodyPr>
          <a:lstStyle>
            <a:lvl1pPr marL="0" indent="0" algn="l">
              <a:buNone/>
              <a:defRPr sz="18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485746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79352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7"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93830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51717883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2"/>
            <a:ext cx="8158690" cy="954547"/>
          </a:xfrm>
        </p:spPr>
        <p:txBody>
          <a:bodyPr anchor="t">
            <a:normAutofit/>
          </a:bodyPr>
          <a:lstStyle>
            <a:lvl1pPr marL="0" indent="0" algn="ctr">
              <a:buNone/>
              <a:defRPr sz="24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59167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6723439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1" indent="0">
              <a:buNone/>
              <a:defRPr sz="1600" b="1"/>
            </a:lvl6pPr>
            <a:lvl7pPr marL="2743021" indent="0">
              <a:buNone/>
              <a:defRPr sz="1600" b="1"/>
            </a:lvl7pPr>
            <a:lvl8pPr marL="3200191" indent="0">
              <a:buNone/>
              <a:defRPr sz="1600" b="1"/>
            </a:lvl8pPr>
            <a:lvl9pPr marL="3657361"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1" indent="0">
              <a:buNone/>
              <a:defRPr sz="1600" b="1"/>
            </a:lvl6pPr>
            <a:lvl7pPr marL="2743021" indent="0">
              <a:buNone/>
              <a:defRPr sz="1600" b="1"/>
            </a:lvl7pPr>
            <a:lvl8pPr marL="3200191" indent="0">
              <a:buNone/>
              <a:defRPr sz="1600" b="1"/>
            </a:lvl8pPr>
            <a:lvl9pPr marL="3657361"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3"/>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8" name="Footer Placeholder 7"/>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6840825"/>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4" name="Footer Placeholder 3"/>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4868326"/>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3" name="Footer Placeholder 2"/>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144049625"/>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2"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2" y="3031065"/>
            <a:ext cx="3718455" cy="2438404"/>
          </a:xfrm>
        </p:spPr>
        <p:txBody>
          <a:bodyPr anchor="t">
            <a:normAutofit/>
          </a:bodyPr>
          <a:lstStyle>
            <a:lvl1pPr marL="0" indent="0" algn="ctr">
              <a:buNone/>
              <a:defRPr sz="1600"/>
            </a:lvl1pPr>
            <a:lvl2pPr marL="457170" indent="0">
              <a:buNone/>
              <a:defRPr sz="1200"/>
            </a:lvl2pPr>
            <a:lvl3pPr marL="914340" indent="0">
              <a:buNone/>
              <a:defRPr sz="1000"/>
            </a:lvl3pPr>
            <a:lvl4pPr marL="1371510" indent="0">
              <a:buNone/>
              <a:defRPr sz="900"/>
            </a:lvl4pPr>
            <a:lvl5pPr marL="1828680" indent="0">
              <a:buNone/>
              <a:defRPr sz="900"/>
            </a:lvl5pPr>
            <a:lvl6pPr marL="2285851" indent="0">
              <a:buNone/>
              <a:defRPr sz="900"/>
            </a:lvl6pPr>
            <a:lvl7pPr marL="2743021" indent="0">
              <a:buNone/>
              <a:defRPr sz="900"/>
            </a:lvl7pPr>
            <a:lvl8pPr marL="3200191" indent="0">
              <a:buNone/>
              <a:defRPr sz="900"/>
            </a:lvl8pPr>
            <a:lvl9pPr marL="365736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80372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70" indent="0">
              <a:buNone/>
              <a:defRPr sz="1600"/>
            </a:lvl2pPr>
            <a:lvl3pPr marL="914340" indent="0">
              <a:buNone/>
              <a:defRPr sz="1600"/>
            </a:lvl3pPr>
            <a:lvl4pPr marL="1371510" indent="0">
              <a:buNone/>
              <a:defRPr sz="1600"/>
            </a:lvl4pPr>
            <a:lvl5pPr marL="1828680" indent="0">
              <a:buNone/>
              <a:defRPr sz="1600"/>
            </a:lvl5pPr>
            <a:lvl6pPr marL="2285851" indent="0">
              <a:buNone/>
              <a:defRPr sz="1600"/>
            </a:lvl6pPr>
            <a:lvl7pPr marL="2743021" indent="0">
              <a:buNone/>
              <a:defRPr sz="1600"/>
            </a:lvl7pPr>
            <a:lvl8pPr marL="3200191" indent="0">
              <a:buNone/>
              <a:defRPr sz="1600"/>
            </a:lvl8pPr>
            <a:lvl9pPr marL="3657361"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170" indent="0">
              <a:buNone/>
              <a:defRPr sz="1200"/>
            </a:lvl2pPr>
            <a:lvl3pPr marL="914340" indent="0">
              <a:buNone/>
              <a:defRPr sz="1000"/>
            </a:lvl3pPr>
            <a:lvl4pPr marL="1371510" indent="0">
              <a:buNone/>
              <a:defRPr sz="900"/>
            </a:lvl4pPr>
            <a:lvl5pPr marL="1828680" indent="0">
              <a:buNone/>
              <a:defRPr sz="900"/>
            </a:lvl5pPr>
            <a:lvl6pPr marL="2285851" indent="0">
              <a:buNone/>
              <a:defRPr sz="900"/>
            </a:lvl6pPr>
            <a:lvl7pPr marL="2743021" indent="0">
              <a:buNone/>
              <a:defRPr sz="900"/>
            </a:lvl7pPr>
            <a:lvl8pPr marL="3200191" indent="0">
              <a:buNone/>
              <a:defRPr sz="900"/>
            </a:lvl8pPr>
            <a:lvl9pPr marL="365736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11/24/2019</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08273493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t>11/24/2019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4333">
              <a:spcBef>
                <a:spcPts val="32"/>
              </a:spcBef>
            </a:pPr>
            <a:r>
              <a:rPr lang="en-US" sz="358" spc="20" dirty="0"/>
              <a:t>©</a:t>
            </a:r>
            <a:r>
              <a:rPr lang="en-US" sz="358" spc="-70" dirty="0"/>
              <a:t> </a:t>
            </a:r>
            <a:r>
              <a:rPr lang="en-US" spc="-5" dirty="0"/>
              <a:t>Copyright Center for </a:t>
            </a:r>
            <a:r>
              <a:rPr lang="en-US" spc="-12" dirty="0"/>
              <a:t>Teaching </a:t>
            </a:r>
            <a:r>
              <a:rPr lang="en-US" spc="-2" dirty="0"/>
              <a:t>the </a:t>
            </a:r>
            <a:r>
              <a:rPr lang="en-US" spc="-12" dirty="0"/>
              <a:t>Rule </a:t>
            </a:r>
            <a:r>
              <a:rPr lang="en-US" spc="-3" dirty="0"/>
              <a:t>of </a:t>
            </a:r>
            <a:r>
              <a:rPr lang="en-US" spc="-10" dirty="0"/>
              <a:t>Law </a:t>
            </a:r>
            <a:r>
              <a:rPr lang="en-US" spc="15" dirty="0"/>
              <a:t>2014</a:t>
            </a:r>
            <a:endParaRPr lang="en-US" sz="358"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17267405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txStyles>
    <p:titleStyle>
      <a:lvl1pPr algn="ctr" defTabSz="45717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31" indent="-285731" algn="l" defTabSz="45717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01" indent="-285731" algn="l" defTabSz="45717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072" indent="-285731" algn="l" defTabSz="45717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2949" indent="-171439" algn="l" defTabSz="45717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119" indent="-171439"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43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60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77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94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0"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1" algn="l" defTabSz="457170" rtl="0" eaLnBrk="1" latinLnBrk="0" hangingPunct="1">
        <a:defRPr sz="1800" kern="1200">
          <a:solidFill>
            <a:schemeClr val="tx1"/>
          </a:solidFill>
          <a:latin typeface="+mn-lt"/>
          <a:ea typeface="+mn-ea"/>
          <a:cs typeface="+mn-cs"/>
        </a:defRPr>
      </a:lvl6pPr>
      <a:lvl7pPr marL="2743021" algn="l" defTabSz="457170" rtl="0" eaLnBrk="1" latinLnBrk="0" hangingPunct="1">
        <a:defRPr sz="1800" kern="1200">
          <a:solidFill>
            <a:schemeClr val="tx1"/>
          </a:solidFill>
          <a:latin typeface="+mn-lt"/>
          <a:ea typeface="+mn-ea"/>
          <a:cs typeface="+mn-cs"/>
        </a:defRPr>
      </a:lvl7pPr>
      <a:lvl8pPr marL="3200191" algn="l" defTabSz="457170" rtl="0" eaLnBrk="1" latinLnBrk="0" hangingPunct="1">
        <a:defRPr sz="1800" kern="1200">
          <a:solidFill>
            <a:schemeClr val="tx1"/>
          </a:solidFill>
          <a:latin typeface="+mn-lt"/>
          <a:ea typeface="+mn-ea"/>
          <a:cs typeface="+mn-cs"/>
        </a:defRPr>
      </a:lvl8pPr>
      <a:lvl9pPr marL="3657361"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12.png"/><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9.jpg"/><Relationship Id="rId9" Type="http://schemas.openxmlformats.org/officeDocument/2006/relationships/image" Target="../media/image16.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jp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jpg"/><Relationship Id="rId7"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92EA-0647-4136-9195-113371738B68}"/>
              </a:ext>
            </a:extLst>
          </p:cNvPr>
          <p:cNvSpPr>
            <a:spLocks noGrp="1"/>
          </p:cNvSpPr>
          <p:nvPr>
            <p:ph type="ctrTitle"/>
          </p:nvPr>
        </p:nvSpPr>
        <p:spPr/>
        <p:txBody>
          <a:bodyPr/>
          <a:lstStyle/>
          <a:p>
            <a:r>
              <a:rPr lang="en-US" dirty="0"/>
              <a:t>What’s So Great About the Great Charter</a:t>
            </a:r>
          </a:p>
        </p:txBody>
      </p:sp>
      <p:sp>
        <p:nvSpPr>
          <p:cNvPr id="3" name="Subtitle 2">
            <a:extLst>
              <a:ext uri="{FF2B5EF4-FFF2-40B4-BE49-F238E27FC236}">
                <a16:creationId xmlns:a16="http://schemas.microsoft.com/office/drawing/2014/main" id="{DE3FD812-343A-4564-876D-6F5113B3524D}"/>
              </a:ext>
            </a:extLst>
          </p:cNvPr>
          <p:cNvSpPr>
            <a:spLocks noGrp="1"/>
          </p:cNvSpPr>
          <p:nvPr>
            <p:ph type="subTitle" idx="1"/>
          </p:nvPr>
        </p:nvSpPr>
        <p:spPr/>
        <p:txBody>
          <a:bodyPr>
            <a:normAutofit fontScale="77500" lnSpcReduction="20000"/>
          </a:bodyPr>
          <a:lstStyle/>
          <a:p>
            <a:r>
              <a:rPr lang="en-US" sz="4400" dirty="0"/>
              <a:t>A presentation for the</a:t>
            </a:r>
          </a:p>
          <a:p>
            <a:r>
              <a:rPr lang="en-US" sz="4400" dirty="0"/>
              <a:t>Center for Teaching the Rule of Law</a:t>
            </a:r>
          </a:p>
        </p:txBody>
      </p:sp>
    </p:spTree>
    <p:extLst>
      <p:ext uri="{BB962C8B-B14F-4D97-AF65-F5344CB8AC3E}">
        <p14:creationId xmlns:p14="http://schemas.microsoft.com/office/powerpoint/2010/main" val="323141886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90" y="4777203"/>
            <a:ext cx="3918818" cy="2069931"/>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3789" y="-10796"/>
            <a:ext cx="3918818" cy="6857932"/>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966621" y="3289209"/>
            <a:ext cx="2008095" cy="798981"/>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393956" y="428781"/>
            <a:ext cx="3120114" cy="1001316"/>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txBox="1">
            <a:spLocks noGrp="1"/>
          </p:cNvSpPr>
          <p:nvPr>
            <p:ph type="title"/>
          </p:nvPr>
        </p:nvSpPr>
        <p:spPr>
          <a:xfrm>
            <a:off x="987456" y="399744"/>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7" name="object 7"/>
          <p:cNvSpPr/>
          <p:nvPr/>
        </p:nvSpPr>
        <p:spPr>
          <a:xfrm>
            <a:off x="-3789" y="4425982"/>
            <a:ext cx="3918818" cy="481661"/>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txBox="1"/>
          <p:nvPr/>
        </p:nvSpPr>
        <p:spPr>
          <a:xfrm>
            <a:off x="409157" y="4427712"/>
            <a:ext cx="3094951" cy="301942"/>
          </a:xfrm>
          <a:prstGeom prst="rect">
            <a:avLst/>
          </a:prstGeom>
        </p:spPr>
        <p:txBody>
          <a:bodyPr vert="horz" wrap="square" lIns="0" tIns="0" rIns="0" bIns="0" rtlCol="0">
            <a:spAutoFit/>
          </a:bodyPr>
          <a:lstStyle/>
          <a:p>
            <a:pPr marL="4333" defTabSz="155951"/>
            <a:r>
              <a:rPr sz="1962" b="1" spc="-32" dirty="0">
                <a:solidFill>
                  <a:prstClr val="black"/>
                </a:solidFill>
                <a:latin typeface="Arial"/>
                <a:cs typeface="Arial"/>
              </a:rPr>
              <a:t>Foundation </a:t>
            </a:r>
            <a:r>
              <a:rPr sz="1962" b="1" spc="-9" dirty="0">
                <a:solidFill>
                  <a:prstClr val="black"/>
                </a:solidFill>
                <a:latin typeface="Arial"/>
                <a:cs typeface="Arial"/>
              </a:rPr>
              <a:t>of </a:t>
            </a:r>
            <a:r>
              <a:rPr sz="1962" b="1" spc="20" dirty="0">
                <a:solidFill>
                  <a:prstClr val="black"/>
                </a:solidFill>
                <a:latin typeface="Arial"/>
                <a:cs typeface="Arial"/>
              </a:rPr>
              <a:t>Due</a:t>
            </a:r>
            <a:r>
              <a:rPr sz="1962" b="1" spc="-96" dirty="0">
                <a:solidFill>
                  <a:prstClr val="black"/>
                </a:solidFill>
                <a:latin typeface="Arial"/>
                <a:cs typeface="Arial"/>
              </a:rPr>
              <a:t> </a:t>
            </a:r>
            <a:r>
              <a:rPr sz="1962" b="1" spc="-118" dirty="0">
                <a:solidFill>
                  <a:prstClr val="black"/>
                </a:solidFill>
                <a:latin typeface="Arial"/>
                <a:cs typeface="Arial"/>
              </a:rPr>
              <a:t>Process</a:t>
            </a:r>
            <a:endParaRPr sz="1962" dirty="0">
              <a:solidFill>
                <a:prstClr val="black"/>
              </a:solidFill>
              <a:latin typeface="Arial"/>
              <a:cs typeface="Arial"/>
            </a:endParaRPr>
          </a:p>
        </p:txBody>
      </p:sp>
      <p:sp>
        <p:nvSpPr>
          <p:cNvPr id="9" name="object 9"/>
          <p:cNvSpPr/>
          <p:nvPr/>
        </p:nvSpPr>
        <p:spPr>
          <a:xfrm>
            <a:off x="-3790" y="1183685"/>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0" name="object 10"/>
          <p:cNvSpPr txBox="1"/>
          <p:nvPr/>
        </p:nvSpPr>
        <p:spPr>
          <a:xfrm>
            <a:off x="561104" y="-4954203"/>
            <a:ext cx="2764618" cy="2367123"/>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408576" defTabSz="155951">
              <a:spcBef>
                <a:spcPts val="1080"/>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1" name="object 11"/>
          <p:cNvSpPr txBox="1"/>
          <p:nvPr/>
        </p:nvSpPr>
        <p:spPr>
          <a:xfrm>
            <a:off x="48572" y="6767963"/>
            <a:ext cx="1033672" cy="59236"/>
          </a:xfrm>
          <a:prstGeom prst="rect">
            <a:avLst/>
          </a:prstGeom>
        </p:spPr>
        <p:txBody>
          <a:bodyPr vert="horz" wrap="square" lIns="0" tIns="4116" rIns="0" bIns="0" rtlCol="0">
            <a:spAutoFit/>
          </a:bodyPr>
          <a:lstStyle/>
          <a:p>
            <a:pPr marL="4333" defTabSz="155951">
              <a:spcBef>
                <a:spcPts val="32"/>
              </a:spcBef>
            </a:pPr>
            <a:r>
              <a:rPr sz="358" b="1" spc="20" dirty="0">
                <a:solidFill>
                  <a:srgbClr val="FFFFFF"/>
                </a:solidFill>
                <a:latin typeface="Arial"/>
                <a:cs typeface="Arial"/>
              </a:rPr>
              <a:t>©</a:t>
            </a:r>
            <a:r>
              <a:rPr sz="358" b="1" spc="-70" dirty="0">
                <a:solidFill>
                  <a:srgbClr val="FFFFFF"/>
                </a:solidFill>
                <a:latin typeface="Arial"/>
                <a:cs typeface="Arial"/>
              </a:rPr>
              <a:t> </a:t>
            </a:r>
            <a:r>
              <a:rPr sz="324" b="1" spc="-5" dirty="0">
                <a:solidFill>
                  <a:srgbClr val="FFFFFF"/>
                </a:solidFill>
                <a:latin typeface="Arial"/>
                <a:cs typeface="Arial"/>
              </a:rPr>
              <a:t>Copyright Center for </a:t>
            </a:r>
            <a:r>
              <a:rPr sz="324" b="1" spc="-12" dirty="0">
                <a:solidFill>
                  <a:srgbClr val="FFFFFF"/>
                </a:solidFill>
                <a:latin typeface="Arial"/>
                <a:cs typeface="Arial"/>
              </a:rPr>
              <a:t>Teaching </a:t>
            </a:r>
            <a:r>
              <a:rPr sz="324" b="1" spc="-2" dirty="0">
                <a:solidFill>
                  <a:srgbClr val="FFFFFF"/>
                </a:solidFill>
                <a:latin typeface="Arial"/>
                <a:cs typeface="Arial"/>
              </a:rPr>
              <a:t>the </a:t>
            </a:r>
            <a:r>
              <a:rPr sz="324" b="1" spc="-12" dirty="0">
                <a:solidFill>
                  <a:srgbClr val="FFFFFF"/>
                </a:solidFill>
                <a:latin typeface="Arial"/>
                <a:cs typeface="Arial"/>
              </a:rPr>
              <a:t>Rule </a:t>
            </a:r>
            <a:r>
              <a:rPr sz="324" b="1" spc="-3" dirty="0">
                <a:solidFill>
                  <a:srgbClr val="FFFFFF"/>
                </a:solidFill>
                <a:latin typeface="Arial"/>
                <a:cs typeface="Arial"/>
              </a:rPr>
              <a:t>of </a:t>
            </a:r>
            <a:r>
              <a:rPr sz="324" b="1" spc="-10" dirty="0">
                <a:solidFill>
                  <a:srgbClr val="FFFFFF"/>
                </a:solidFill>
                <a:latin typeface="Arial"/>
                <a:cs typeface="Arial"/>
              </a:rPr>
              <a:t>Law </a:t>
            </a:r>
            <a:r>
              <a:rPr sz="324" b="1" spc="15" dirty="0">
                <a:solidFill>
                  <a:srgbClr val="FFFFFF"/>
                </a:solidFill>
                <a:latin typeface="Arial"/>
                <a:cs typeface="Arial"/>
              </a:rPr>
              <a:t>2016</a:t>
            </a:r>
            <a:endParaRPr sz="324" dirty="0">
              <a:solidFill>
                <a:prstClr val="black"/>
              </a:solidFill>
              <a:latin typeface="Arial"/>
              <a:cs typeface="Arial"/>
            </a:endParaRPr>
          </a:p>
        </p:txBody>
      </p:sp>
      <p:sp>
        <p:nvSpPr>
          <p:cNvPr id="12" name="TextBox 11">
            <a:extLst>
              <a:ext uri="{FF2B5EF4-FFF2-40B4-BE49-F238E27FC236}">
                <a16:creationId xmlns:a16="http://schemas.microsoft.com/office/drawing/2014/main" id="{6A01D740-5C47-4311-94A4-9AD7BCBD6555}"/>
              </a:ext>
            </a:extLst>
          </p:cNvPr>
          <p:cNvSpPr txBox="1"/>
          <p:nvPr/>
        </p:nvSpPr>
        <p:spPr>
          <a:xfrm>
            <a:off x="4187833" y="1680932"/>
            <a:ext cx="7582555" cy="3902479"/>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The words “due process of law” are not found in Magna Carta – indeed they would not appear in any legal document in English for many hundreds of years.</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But the concept of due process, the idea that a government cannot subject an individual to some punishment or prescription with a formal process of law, was clearly set out in the limits the charter placed on the power of the king.</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083376" y="4583017"/>
            <a:ext cx="2108625" cy="2258032"/>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73183" y="4771118"/>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8273183" y="-16881"/>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9243593" y="3264981"/>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8670928" y="486196"/>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9180518" y="397824"/>
            <a:ext cx="2071170" cy="677108"/>
          </a:xfrm>
          <a:prstGeom prst="rect">
            <a:avLst/>
          </a:prstGeom>
        </p:spPr>
        <p:txBody>
          <a:bodyPr vert="horz" wrap="square" lIns="0" tIns="0" rIns="0" bIns="0" rtlCol="0" anchor="ctr">
            <a:spAutoFit/>
          </a:bodyPr>
          <a:lstStyle/>
          <a:p>
            <a:pPr marL="4333"/>
            <a:r>
              <a:rPr spc="-78" dirty="0"/>
              <a:t>Celebrate</a:t>
            </a:r>
          </a:p>
        </p:txBody>
      </p:sp>
      <p:sp>
        <p:nvSpPr>
          <p:cNvPr id="12" name="object 12"/>
          <p:cNvSpPr txBox="1">
            <a:spLocks noGrp="1"/>
          </p:cNvSpPr>
          <p:nvPr>
            <p:ph type="ftr" sz="quarter" idx="11"/>
          </p:nvPr>
        </p:nvSpPr>
        <p:spPr>
          <a:xfrm>
            <a:off x="8395302" y="6670196"/>
            <a:ext cx="2410712" cy="311933"/>
          </a:xfrm>
          <a:prstGeom prst="rect">
            <a:avLst/>
          </a:prstGeom>
        </p:spPr>
        <p:txBody>
          <a:bodyPr vert="horz" wrap="square" lIns="0" tIns="4116" rIns="0" bIns="0" rtlCol="0" anchor="ctr">
            <a:spAutoFit/>
          </a:bodyPr>
          <a:lstStyle/>
          <a:p>
            <a:pPr marL="4333" defTabSz="155951">
              <a:spcBef>
                <a:spcPts val="32"/>
              </a:spcBef>
            </a:pPr>
            <a:r>
              <a:rPr sz="358" spc="20" dirty="0">
                <a:solidFill>
                  <a:prstClr val="black"/>
                </a:solidFill>
                <a:latin typeface="Garamond" panose="02020404030301010803"/>
              </a:rPr>
              <a:t>©</a:t>
            </a:r>
            <a:r>
              <a:rPr sz="358" spc="-70" dirty="0">
                <a:solidFill>
                  <a:prstClr val="black"/>
                </a:solidFill>
                <a:latin typeface="Garamond" panose="02020404030301010803"/>
              </a:rPr>
              <a:t> </a:t>
            </a:r>
            <a:r>
              <a:rPr spc="-5" dirty="0">
                <a:solidFill>
                  <a:prstClr val="black"/>
                </a:solidFill>
                <a:latin typeface="Garamond" panose="02020404030301010803"/>
              </a:rPr>
              <a:t>Copyright Center for </a:t>
            </a:r>
            <a:r>
              <a:rPr spc="-12" dirty="0">
                <a:solidFill>
                  <a:prstClr val="black"/>
                </a:solidFill>
                <a:latin typeface="Garamond" panose="02020404030301010803"/>
              </a:rPr>
              <a:t>Teaching </a:t>
            </a:r>
            <a:r>
              <a:rPr spc="-2" dirty="0">
                <a:solidFill>
                  <a:prstClr val="black"/>
                </a:solidFill>
                <a:latin typeface="Garamond" panose="02020404030301010803"/>
              </a:rPr>
              <a:t>the </a:t>
            </a:r>
            <a:r>
              <a:rPr spc="-12" dirty="0">
                <a:solidFill>
                  <a:prstClr val="black"/>
                </a:solidFill>
                <a:latin typeface="Garamond" panose="02020404030301010803"/>
              </a:rPr>
              <a:t>Rule </a:t>
            </a:r>
            <a:r>
              <a:rPr spc="-3" dirty="0">
                <a:solidFill>
                  <a:prstClr val="black"/>
                </a:solidFill>
                <a:latin typeface="Garamond" panose="02020404030301010803"/>
              </a:rPr>
              <a:t>of </a:t>
            </a:r>
            <a:r>
              <a:rPr spc="-10" dirty="0">
                <a:solidFill>
                  <a:prstClr val="black"/>
                </a:solidFill>
                <a:latin typeface="Garamond" panose="02020404030301010803"/>
              </a:rPr>
              <a:t>Law </a:t>
            </a:r>
            <a:r>
              <a:rPr spc="15" dirty="0">
                <a:solidFill>
                  <a:prstClr val="black"/>
                </a:solidFill>
                <a:latin typeface="Garamond" panose="02020404030301010803"/>
              </a:rPr>
              <a:t>2014</a:t>
            </a:r>
            <a:endParaRPr sz="358" dirty="0">
              <a:solidFill>
                <a:prstClr val="black"/>
              </a:solidFill>
              <a:latin typeface="Garamond" panose="02020404030301010803"/>
            </a:endParaRPr>
          </a:p>
        </p:txBody>
      </p:sp>
      <p:sp>
        <p:nvSpPr>
          <p:cNvPr id="8" name="object 8"/>
          <p:cNvSpPr/>
          <p:nvPr/>
        </p:nvSpPr>
        <p:spPr>
          <a:xfrm>
            <a:off x="8273183" y="4419897"/>
            <a:ext cx="3918818" cy="481661"/>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9180518" y="4421627"/>
            <a:ext cx="2105034" cy="301942"/>
          </a:xfrm>
          <a:prstGeom prst="rect">
            <a:avLst/>
          </a:prstGeom>
        </p:spPr>
        <p:txBody>
          <a:bodyPr vert="horz" wrap="square" lIns="0" tIns="0" rIns="0" bIns="0" rtlCol="0">
            <a:spAutoFit/>
          </a:bodyPr>
          <a:lstStyle/>
          <a:p>
            <a:pPr marL="4333" defTabSz="155951"/>
            <a:r>
              <a:rPr sz="1962" b="1" spc="-31" dirty="0">
                <a:solidFill>
                  <a:prstClr val="black"/>
                </a:solidFill>
                <a:latin typeface="Arial"/>
                <a:cs typeface="Arial"/>
              </a:rPr>
              <a:t>Equality </a:t>
            </a:r>
            <a:r>
              <a:rPr sz="1962" b="1" spc="-9" dirty="0">
                <a:solidFill>
                  <a:prstClr val="black"/>
                </a:solidFill>
                <a:latin typeface="Arial"/>
                <a:cs typeface="Arial"/>
              </a:rPr>
              <a:t>of</a:t>
            </a:r>
            <a:r>
              <a:rPr sz="1962" b="1" spc="-78" dirty="0">
                <a:solidFill>
                  <a:prstClr val="black"/>
                </a:solidFill>
                <a:latin typeface="Arial"/>
                <a:cs typeface="Arial"/>
              </a:rPr>
              <a:t> </a:t>
            </a:r>
            <a:r>
              <a:rPr sz="1962" b="1" spc="-70" dirty="0">
                <a:solidFill>
                  <a:prstClr val="black"/>
                </a:solidFill>
                <a:latin typeface="Arial"/>
                <a:cs typeface="Arial"/>
              </a:rPr>
              <a:t>Justice</a:t>
            </a:r>
            <a:endParaRPr sz="1962" dirty="0">
              <a:solidFill>
                <a:prstClr val="black"/>
              </a:solidFill>
              <a:latin typeface="Arial"/>
              <a:cs typeface="Arial"/>
            </a:endParaRPr>
          </a:p>
        </p:txBody>
      </p:sp>
      <p:sp>
        <p:nvSpPr>
          <p:cNvPr id="10" name="object 10"/>
          <p:cNvSpPr/>
          <p:nvPr/>
        </p:nvSpPr>
        <p:spPr>
          <a:xfrm>
            <a:off x="8273182" y="1177600"/>
            <a:ext cx="3918818" cy="1874792"/>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8838077" y="-4960288"/>
            <a:ext cx="2764618" cy="2341475"/>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408576" defTabSz="155951">
              <a:spcBef>
                <a:spcPts val="936"/>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3" name="TextBox 12">
            <a:extLst>
              <a:ext uri="{FF2B5EF4-FFF2-40B4-BE49-F238E27FC236}">
                <a16:creationId xmlns:a16="http://schemas.microsoft.com/office/drawing/2014/main" id="{39124F55-8170-4304-8DF3-483E5ADEF846}"/>
              </a:ext>
            </a:extLst>
          </p:cNvPr>
          <p:cNvSpPr txBox="1"/>
          <p:nvPr/>
        </p:nvSpPr>
        <p:spPr>
          <a:xfrm>
            <a:off x="539715" y="633598"/>
            <a:ext cx="7582555" cy="5287986"/>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Arguably, the most important aspect of Magna Carta is that although it was a bargain between the king and the nobles, it also recognized the rights of common people.</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Magna Carta was among the first legal documents to recognize that all people, not just the rich and powerful, were entitled to protection under the law.</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While the charter did not abolish all distinctions of class, it did stand for the principle that in the most important matters there should not be one set of laws for the “nobility” and another for the “common folk.”</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837A5-DDC3-4BD9-A267-B7505BC08ABF}"/>
              </a:ext>
            </a:extLst>
          </p:cNvPr>
          <p:cNvPicPr>
            <a:picLocks noChangeAspect="1"/>
          </p:cNvPicPr>
          <p:nvPr/>
        </p:nvPicPr>
        <p:blipFill>
          <a:blip r:embed="rId2"/>
          <a:stretch>
            <a:fillRect/>
          </a:stretch>
        </p:blipFill>
        <p:spPr>
          <a:xfrm>
            <a:off x="3585637" y="211396"/>
            <a:ext cx="4425304" cy="2580177"/>
          </a:xfrm>
          <a:prstGeom prst="rect">
            <a:avLst/>
          </a:prstGeom>
        </p:spPr>
      </p:pic>
      <p:sp>
        <p:nvSpPr>
          <p:cNvPr id="3" name="TextBox 2">
            <a:extLst>
              <a:ext uri="{FF2B5EF4-FFF2-40B4-BE49-F238E27FC236}">
                <a16:creationId xmlns:a16="http://schemas.microsoft.com/office/drawing/2014/main" id="{481A92C3-EF1D-4880-AE8F-E2ED71813623}"/>
              </a:ext>
            </a:extLst>
          </p:cNvPr>
          <p:cNvSpPr txBox="1"/>
          <p:nvPr/>
        </p:nvSpPr>
        <p:spPr>
          <a:xfrm>
            <a:off x="694661" y="2970167"/>
            <a:ext cx="10547498" cy="3416320"/>
          </a:xfrm>
          <a:prstGeom prst="rect">
            <a:avLst/>
          </a:prstGeom>
          <a:noFill/>
          <a:ln>
            <a:solidFill>
              <a:schemeClr val="accent1">
                <a:lumMod val="20000"/>
                <a:lumOff val="80000"/>
              </a:schemeClr>
            </a:solidFill>
          </a:ln>
        </p:spPr>
        <p:txBody>
          <a:bodyPr wrap="square" rtlCol="0" anchor="ctr" anchorCtr="1">
            <a:spAutoFit/>
          </a:bodyPr>
          <a:lstStyle/>
          <a:p>
            <a:r>
              <a:rPr lang="en-US" sz="3600" dirty="0"/>
              <a:t>On June 15, 2015, the English King John placed his seal on Magna Carta Libertatum, the Great Charter of Liberties.  English Barons, fearful of the Crown’s absolute power, were in revolt and the price of peace was that John should recognize the rights of the barons and the common people.</a:t>
            </a:r>
          </a:p>
        </p:txBody>
      </p:sp>
    </p:spTree>
    <p:extLst>
      <p:ext uri="{BB962C8B-B14F-4D97-AF65-F5344CB8AC3E}">
        <p14:creationId xmlns:p14="http://schemas.microsoft.com/office/powerpoint/2010/main" val="1980695500"/>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837A5-DDC3-4BD9-A267-B7505BC08ABF}"/>
              </a:ext>
            </a:extLst>
          </p:cNvPr>
          <p:cNvPicPr>
            <a:picLocks noChangeAspect="1"/>
          </p:cNvPicPr>
          <p:nvPr/>
        </p:nvPicPr>
        <p:blipFill>
          <a:blip r:embed="rId2"/>
          <a:stretch>
            <a:fillRect/>
          </a:stretch>
        </p:blipFill>
        <p:spPr>
          <a:xfrm>
            <a:off x="3585637" y="211396"/>
            <a:ext cx="4425304" cy="2580177"/>
          </a:xfrm>
          <a:prstGeom prst="rect">
            <a:avLst/>
          </a:prstGeom>
        </p:spPr>
      </p:pic>
      <p:sp>
        <p:nvSpPr>
          <p:cNvPr id="3" name="TextBox 2">
            <a:extLst>
              <a:ext uri="{FF2B5EF4-FFF2-40B4-BE49-F238E27FC236}">
                <a16:creationId xmlns:a16="http://schemas.microsoft.com/office/drawing/2014/main" id="{481A92C3-EF1D-4880-AE8F-E2ED71813623}"/>
              </a:ext>
            </a:extLst>
          </p:cNvPr>
          <p:cNvSpPr txBox="1"/>
          <p:nvPr/>
        </p:nvSpPr>
        <p:spPr>
          <a:xfrm>
            <a:off x="822251" y="2772938"/>
            <a:ext cx="10547498" cy="3416320"/>
          </a:xfrm>
          <a:prstGeom prst="rect">
            <a:avLst/>
          </a:prstGeom>
          <a:noFill/>
          <a:ln>
            <a:solidFill>
              <a:schemeClr val="accent1">
                <a:lumMod val="20000"/>
                <a:lumOff val="80000"/>
              </a:schemeClr>
            </a:solidFill>
          </a:ln>
        </p:spPr>
        <p:txBody>
          <a:bodyPr wrap="square" rtlCol="0" anchor="ctr" anchorCtr="1">
            <a:spAutoFit/>
          </a:bodyPr>
          <a:lstStyle/>
          <a:p>
            <a:r>
              <a:rPr lang="en-US" sz="3600" dirty="0"/>
              <a:t>These banners were created as part of the celebration of the 800</a:t>
            </a:r>
            <a:r>
              <a:rPr lang="en-US" sz="3600" baseline="30000" dirty="0"/>
              <a:t>th</a:t>
            </a:r>
            <a:r>
              <a:rPr lang="en-US" sz="3600" dirty="0"/>
              <a:t> anniversary of the sealing of Magna Carta in 2015.  Follow this side trip on your journey to learn how the Great Charter was to influence political thought for generations, right up to the American Revolution and beyond.</a:t>
            </a:r>
          </a:p>
        </p:txBody>
      </p:sp>
    </p:spTree>
    <p:extLst>
      <p:ext uri="{BB962C8B-B14F-4D97-AF65-F5344CB8AC3E}">
        <p14:creationId xmlns:p14="http://schemas.microsoft.com/office/powerpoint/2010/main" val="2451148516"/>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868288" y="4789702"/>
            <a:ext cx="2186192" cy="2068265"/>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4135664" y="4788035"/>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4135665" y="36"/>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5230637" y="4404995"/>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4533410" y="720825"/>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5126911" y="691788"/>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11" name="object 11"/>
          <p:cNvSpPr txBox="1">
            <a:spLocks noGrp="1"/>
          </p:cNvSpPr>
          <p:nvPr>
            <p:ph type="ftr" sz="quarter" idx="11"/>
          </p:nvPr>
        </p:nvSpPr>
        <p:spPr>
          <a:xfrm>
            <a:off x="4257783" y="6687113"/>
            <a:ext cx="2410712" cy="311933"/>
          </a:xfrm>
          <a:prstGeom prst="rect">
            <a:avLst/>
          </a:prstGeom>
        </p:spPr>
        <p:txBody>
          <a:bodyPr vert="horz" wrap="square" lIns="0" tIns="4116" rIns="0" bIns="0" rtlCol="0" anchor="ctr">
            <a:spAutoFit/>
          </a:bodyPr>
          <a:lstStyle/>
          <a:p>
            <a:pPr marL="4333" defTabSz="155951">
              <a:spcBef>
                <a:spcPts val="32"/>
              </a:spcBef>
            </a:pPr>
            <a:r>
              <a:rPr sz="358" spc="20" dirty="0">
                <a:solidFill>
                  <a:prstClr val="black"/>
                </a:solidFill>
                <a:latin typeface="Garamond" panose="02020404030301010803"/>
              </a:rPr>
              <a:t>©</a:t>
            </a:r>
            <a:r>
              <a:rPr sz="358" spc="-70" dirty="0">
                <a:solidFill>
                  <a:prstClr val="black"/>
                </a:solidFill>
                <a:latin typeface="Garamond" panose="02020404030301010803"/>
              </a:rPr>
              <a:t> </a:t>
            </a:r>
            <a:r>
              <a:rPr spc="-5" dirty="0">
                <a:solidFill>
                  <a:prstClr val="black"/>
                </a:solidFill>
                <a:latin typeface="Garamond" panose="02020404030301010803"/>
              </a:rPr>
              <a:t>Copyright Center for </a:t>
            </a:r>
            <a:r>
              <a:rPr spc="-12" dirty="0">
                <a:solidFill>
                  <a:prstClr val="black"/>
                </a:solidFill>
                <a:latin typeface="Garamond" panose="02020404030301010803"/>
              </a:rPr>
              <a:t>Teaching </a:t>
            </a:r>
            <a:r>
              <a:rPr spc="-2" dirty="0">
                <a:solidFill>
                  <a:prstClr val="black"/>
                </a:solidFill>
                <a:latin typeface="Garamond" panose="02020404030301010803"/>
              </a:rPr>
              <a:t>the </a:t>
            </a:r>
            <a:r>
              <a:rPr spc="-12" dirty="0">
                <a:solidFill>
                  <a:prstClr val="black"/>
                </a:solidFill>
                <a:latin typeface="Garamond" panose="02020404030301010803"/>
              </a:rPr>
              <a:t>Rule </a:t>
            </a:r>
            <a:r>
              <a:rPr spc="-3" dirty="0">
                <a:solidFill>
                  <a:prstClr val="black"/>
                </a:solidFill>
                <a:latin typeface="Garamond" panose="02020404030301010803"/>
              </a:rPr>
              <a:t>of </a:t>
            </a:r>
            <a:r>
              <a:rPr spc="-10" dirty="0">
                <a:solidFill>
                  <a:prstClr val="black"/>
                </a:solidFill>
                <a:latin typeface="Garamond" panose="02020404030301010803"/>
              </a:rPr>
              <a:t>Law </a:t>
            </a:r>
            <a:r>
              <a:rPr spc="15" dirty="0">
                <a:solidFill>
                  <a:prstClr val="black"/>
                </a:solidFill>
                <a:latin typeface="Garamond" panose="02020404030301010803"/>
              </a:rPr>
              <a:t>2014</a:t>
            </a:r>
            <a:endParaRPr sz="358" dirty="0">
              <a:solidFill>
                <a:prstClr val="black"/>
              </a:solidFill>
              <a:latin typeface="Garamond" panose="02020404030301010803"/>
            </a:endParaRPr>
          </a:p>
        </p:txBody>
      </p:sp>
      <p:sp>
        <p:nvSpPr>
          <p:cNvPr id="8" name="object 8"/>
          <p:cNvSpPr/>
          <p:nvPr/>
        </p:nvSpPr>
        <p:spPr>
          <a:xfrm>
            <a:off x="4135664" y="1578330"/>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4725505" y="1685851"/>
            <a:ext cx="2764618" cy="3085268"/>
          </a:xfrm>
          <a:prstGeom prst="rect">
            <a:avLst/>
          </a:prstGeom>
        </p:spPr>
        <p:txBody>
          <a:bodyPr vert="horz" wrap="square" lIns="0" tIns="0" rIns="0" bIns="0" rtlCol="0">
            <a:spAutoFit/>
          </a:bodyPr>
          <a:lstStyle/>
          <a:p>
            <a:pPr marL="305890" marR="1733" indent="-301774"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508229" defTabSz="155951">
              <a:spcBef>
                <a:spcPts val="6745"/>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0" name="object 10"/>
          <p:cNvSpPr txBox="1"/>
          <p:nvPr/>
        </p:nvSpPr>
        <p:spPr>
          <a:xfrm>
            <a:off x="6728001" y="6215906"/>
            <a:ext cx="862549" cy="110158"/>
          </a:xfrm>
          <a:prstGeom prst="rect">
            <a:avLst/>
          </a:prstGeom>
        </p:spPr>
        <p:txBody>
          <a:bodyPr vert="horz" wrap="square" lIns="0" tIns="0" rIns="0" bIns="0" rtlCol="0">
            <a:spAutoFit/>
          </a:bodyPr>
          <a:lstStyle/>
          <a:p>
            <a:pPr marL="4333" defTabSz="155951"/>
            <a:r>
              <a:rPr sz="716" b="1" spc="-17" dirty="0">
                <a:solidFill>
                  <a:srgbClr val="FFFFFF"/>
                </a:solidFill>
                <a:latin typeface="Arial"/>
                <a:cs typeface="Arial"/>
              </a:rPr>
              <a:t>Runnymede</a:t>
            </a:r>
            <a:r>
              <a:rPr sz="716" b="1" spc="-31" dirty="0">
                <a:solidFill>
                  <a:srgbClr val="FFFFFF"/>
                </a:solidFill>
                <a:latin typeface="Arial"/>
                <a:cs typeface="Arial"/>
              </a:rPr>
              <a:t> </a:t>
            </a:r>
            <a:r>
              <a:rPr sz="716" b="1" spc="-22" dirty="0">
                <a:solidFill>
                  <a:srgbClr val="FFFFFF"/>
                </a:solidFill>
                <a:latin typeface="Arial"/>
                <a:cs typeface="Arial"/>
              </a:rPr>
              <a:t>Pavilion</a:t>
            </a:r>
            <a:endParaRPr sz="716" dirty="0">
              <a:solidFill>
                <a:prstClr val="black"/>
              </a:solidFill>
              <a:latin typeface="Arial"/>
              <a:cs typeface="Arial"/>
            </a:endParaRPr>
          </a:p>
        </p:txBody>
      </p:sp>
      <p:sp>
        <p:nvSpPr>
          <p:cNvPr id="12" name="TextBox 11">
            <a:extLst>
              <a:ext uri="{FF2B5EF4-FFF2-40B4-BE49-F238E27FC236}">
                <a16:creationId xmlns:a16="http://schemas.microsoft.com/office/drawing/2014/main" id="{B054FCAC-2C3E-4DE9-8AF9-0CF6BFCFA6E6}"/>
              </a:ext>
            </a:extLst>
          </p:cNvPr>
          <p:cNvSpPr txBox="1"/>
          <p:nvPr/>
        </p:nvSpPr>
        <p:spPr>
          <a:xfrm>
            <a:off x="391853" y="225676"/>
            <a:ext cx="3540950" cy="6045309"/>
          </a:xfrm>
          <a:prstGeom prst="rect">
            <a:avLst/>
          </a:prstGeom>
          <a:noFill/>
        </p:spPr>
        <p:txBody>
          <a:bodyPr wrap="square" rtlCol="0">
            <a:spAutoFit/>
          </a:bodyPr>
          <a:lstStyle/>
          <a:p>
            <a:pPr defTabSz="155951"/>
            <a:r>
              <a:rPr lang="en-US" sz="1842" dirty="0">
                <a:solidFill>
                  <a:prstClr val="black"/>
                </a:solidFill>
                <a:latin typeface="Arial Black" panose="020B0A04020102020204" pitchFamily="34" charset="0"/>
              </a:rPr>
              <a:t>In the Ancient World both the Greek City States and the Roman Republic at times were functioning democracies.</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But with the fall of the Roman Republic, Monarchy and Imperialism became the dominant forms of government through the Middle Ages.</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Beginning in the 11</a:t>
            </a:r>
            <a:r>
              <a:rPr lang="en-US" sz="1842" baseline="30000" dirty="0">
                <a:solidFill>
                  <a:prstClr val="black"/>
                </a:solidFill>
                <a:latin typeface="Arial Black" panose="020B0A04020102020204" pitchFamily="34" charset="0"/>
              </a:rPr>
              <a:t>th</a:t>
            </a:r>
            <a:r>
              <a:rPr lang="en-US" sz="1842" dirty="0">
                <a:solidFill>
                  <a:prstClr val="black"/>
                </a:solidFill>
                <a:latin typeface="Arial Black" panose="020B0A04020102020204" pitchFamily="34" charset="0"/>
              </a:rPr>
              <a:t> century, however, lesser nobles and the citizens of “free towns,” began to assert pressure on the national governments for more rights.</a:t>
            </a:r>
          </a:p>
        </p:txBody>
      </p:sp>
      <p:sp>
        <p:nvSpPr>
          <p:cNvPr id="13" name="TextBox 12">
            <a:extLst>
              <a:ext uri="{FF2B5EF4-FFF2-40B4-BE49-F238E27FC236}">
                <a16:creationId xmlns:a16="http://schemas.microsoft.com/office/drawing/2014/main" id="{E76525FE-7C08-4B39-8939-EF6BFC7868AF}"/>
              </a:ext>
            </a:extLst>
          </p:cNvPr>
          <p:cNvSpPr txBox="1"/>
          <p:nvPr/>
        </p:nvSpPr>
        <p:spPr>
          <a:xfrm>
            <a:off x="8384501" y="5255"/>
            <a:ext cx="3540950" cy="6895734"/>
          </a:xfrm>
          <a:prstGeom prst="rect">
            <a:avLst/>
          </a:prstGeom>
          <a:noFill/>
        </p:spPr>
        <p:txBody>
          <a:bodyPr wrap="square" rtlCol="0">
            <a:spAutoFit/>
          </a:bodyPr>
          <a:lstStyle/>
          <a:p>
            <a:pPr defTabSz="155951"/>
            <a:r>
              <a:rPr lang="en-US" sz="1842" dirty="0">
                <a:solidFill>
                  <a:prstClr val="black"/>
                </a:solidFill>
                <a:latin typeface="Arial Black" panose="020B0A04020102020204" pitchFamily="34" charset="0"/>
              </a:rPr>
              <a:t>Magna Carta Libertatum, Latin for “The Great Charter of Liberties” is the preeminent example of the agreements that came from these struggles between authoritarian rule and the desire for a local say in government.</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In England, following the death of Richard the Lionheart, the barons compelled his successor to agree to relinquish some of his power.</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Magna Carta was the document that stated what the king could and could not do without consent of the barons and the people.</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26001" y="4762454"/>
            <a:ext cx="3065999" cy="2069931"/>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73183" y="4762454"/>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8273183" y="-25546"/>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9243593" y="3274460"/>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8682268" y="450317"/>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9275768" y="421280"/>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12" name="object 12"/>
          <p:cNvSpPr txBox="1">
            <a:spLocks noGrp="1"/>
          </p:cNvSpPr>
          <p:nvPr>
            <p:ph type="ftr" sz="quarter" idx="11"/>
          </p:nvPr>
        </p:nvSpPr>
        <p:spPr>
          <a:xfrm>
            <a:off x="8395302" y="6661532"/>
            <a:ext cx="2410712" cy="311933"/>
          </a:xfrm>
          <a:prstGeom prst="rect">
            <a:avLst/>
          </a:prstGeom>
        </p:spPr>
        <p:txBody>
          <a:bodyPr vert="horz" wrap="square" lIns="0" tIns="4116" rIns="0" bIns="0" rtlCol="0" anchor="ctr">
            <a:spAutoFit/>
          </a:bodyPr>
          <a:lstStyle/>
          <a:p>
            <a:pPr marL="4333" defTabSz="155951">
              <a:spcBef>
                <a:spcPts val="32"/>
              </a:spcBef>
            </a:pPr>
            <a:r>
              <a:rPr sz="358" spc="20" dirty="0">
                <a:solidFill>
                  <a:prstClr val="black"/>
                </a:solidFill>
                <a:latin typeface="Garamond" panose="02020404030301010803"/>
              </a:rPr>
              <a:t>©</a:t>
            </a:r>
            <a:r>
              <a:rPr sz="358" spc="-70" dirty="0">
                <a:solidFill>
                  <a:prstClr val="black"/>
                </a:solidFill>
                <a:latin typeface="Garamond" panose="02020404030301010803"/>
              </a:rPr>
              <a:t> </a:t>
            </a:r>
            <a:r>
              <a:rPr spc="-5" dirty="0">
                <a:solidFill>
                  <a:prstClr val="black"/>
                </a:solidFill>
                <a:latin typeface="Garamond" panose="02020404030301010803"/>
              </a:rPr>
              <a:t>Copyright Center for </a:t>
            </a:r>
            <a:r>
              <a:rPr spc="-12" dirty="0">
                <a:solidFill>
                  <a:prstClr val="black"/>
                </a:solidFill>
                <a:latin typeface="Garamond" panose="02020404030301010803"/>
              </a:rPr>
              <a:t>Teaching </a:t>
            </a:r>
            <a:r>
              <a:rPr spc="-2" dirty="0">
                <a:solidFill>
                  <a:prstClr val="black"/>
                </a:solidFill>
                <a:latin typeface="Garamond" panose="02020404030301010803"/>
              </a:rPr>
              <a:t>the </a:t>
            </a:r>
            <a:r>
              <a:rPr spc="-12" dirty="0">
                <a:solidFill>
                  <a:prstClr val="black"/>
                </a:solidFill>
                <a:latin typeface="Garamond" panose="02020404030301010803"/>
              </a:rPr>
              <a:t>Rule </a:t>
            </a:r>
            <a:r>
              <a:rPr spc="-3" dirty="0">
                <a:solidFill>
                  <a:prstClr val="black"/>
                </a:solidFill>
                <a:latin typeface="Garamond" panose="02020404030301010803"/>
              </a:rPr>
              <a:t>of </a:t>
            </a:r>
            <a:r>
              <a:rPr spc="-10" dirty="0">
                <a:solidFill>
                  <a:prstClr val="black"/>
                </a:solidFill>
                <a:latin typeface="Garamond" panose="02020404030301010803"/>
              </a:rPr>
              <a:t>Law </a:t>
            </a:r>
            <a:r>
              <a:rPr spc="15" dirty="0">
                <a:solidFill>
                  <a:prstClr val="black"/>
                </a:solidFill>
                <a:latin typeface="Garamond" panose="02020404030301010803"/>
              </a:rPr>
              <a:t>2014</a:t>
            </a:r>
            <a:endParaRPr sz="358" dirty="0">
              <a:solidFill>
                <a:prstClr val="black"/>
              </a:solidFill>
              <a:latin typeface="Garamond" panose="02020404030301010803"/>
            </a:endParaRPr>
          </a:p>
        </p:txBody>
      </p:sp>
      <p:sp>
        <p:nvSpPr>
          <p:cNvPr id="8" name="object 8"/>
          <p:cNvSpPr/>
          <p:nvPr/>
        </p:nvSpPr>
        <p:spPr>
          <a:xfrm>
            <a:off x="8273183" y="4411233"/>
            <a:ext cx="3918818" cy="481661"/>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8382240" y="4412964"/>
            <a:ext cx="3701031" cy="301942"/>
          </a:xfrm>
          <a:prstGeom prst="rect">
            <a:avLst/>
          </a:prstGeom>
        </p:spPr>
        <p:txBody>
          <a:bodyPr vert="horz" wrap="square" lIns="0" tIns="0" rIns="0" bIns="0" rtlCol="0">
            <a:spAutoFit/>
          </a:bodyPr>
          <a:lstStyle/>
          <a:p>
            <a:pPr marL="4333" defTabSz="155951"/>
            <a:r>
              <a:rPr sz="1962" b="1" spc="-32" dirty="0">
                <a:solidFill>
                  <a:prstClr val="black"/>
                </a:solidFill>
                <a:latin typeface="Arial"/>
                <a:cs typeface="Arial"/>
              </a:rPr>
              <a:t>Foundation </a:t>
            </a:r>
            <a:r>
              <a:rPr sz="1962" b="1" spc="-9" dirty="0">
                <a:solidFill>
                  <a:prstClr val="black"/>
                </a:solidFill>
                <a:latin typeface="Arial"/>
                <a:cs typeface="Arial"/>
              </a:rPr>
              <a:t>of</a:t>
            </a:r>
            <a:r>
              <a:rPr sz="1962" b="1" spc="-46" dirty="0">
                <a:solidFill>
                  <a:prstClr val="black"/>
                </a:solidFill>
                <a:latin typeface="Arial"/>
                <a:cs typeface="Arial"/>
              </a:rPr>
              <a:t> </a:t>
            </a:r>
            <a:r>
              <a:rPr sz="1962" b="1" spc="-43" dirty="0">
                <a:solidFill>
                  <a:prstClr val="black"/>
                </a:solidFill>
                <a:latin typeface="Arial"/>
                <a:cs typeface="Arial"/>
              </a:rPr>
              <a:t>Constitutionalism</a:t>
            </a:r>
            <a:endParaRPr sz="1962" dirty="0">
              <a:solidFill>
                <a:prstClr val="black"/>
              </a:solidFill>
              <a:latin typeface="Arial"/>
              <a:cs typeface="Arial"/>
            </a:endParaRPr>
          </a:p>
        </p:txBody>
      </p:sp>
      <p:sp>
        <p:nvSpPr>
          <p:cNvPr id="10" name="object 10"/>
          <p:cNvSpPr/>
          <p:nvPr/>
        </p:nvSpPr>
        <p:spPr>
          <a:xfrm>
            <a:off x="8273182" y="1159864"/>
            <a:ext cx="3918818" cy="1874792"/>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8838077" y="-4978024"/>
            <a:ext cx="2764618" cy="2379947"/>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408576" defTabSz="155951">
              <a:spcBef>
                <a:spcPts val="1150"/>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3" name="TextBox 12">
            <a:extLst>
              <a:ext uri="{FF2B5EF4-FFF2-40B4-BE49-F238E27FC236}">
                <a16:creationId xmlns:a16="http://schemas.microsoft.com/office/drawing/2014/main" id="{80ADECEA-5E45-484A-9D91-F014A974DAD2}"/>
              </a:ext>
            </a:extLst>
          </p:cNvPr>
          <p:cNvSpPr txBox="1"/>
          <p:nvPr/>
        </p:nvSpPr>
        <p:spPr>
          <a:xfrm>
            <a:off x="431811" y="1523448"/>
            <a:ext cx="7689808" cy="3872214"/>
          </a:xfrm>
          <a:prstGeom prst="rect">
            <a:avLst/>
          </a:prstGeom>
          <a:noFill/>
        </p:spPr>
        <p:txBody>
          <a:bodyPr wrap="square" rtlCol="0">
            <a:spAutoFit/>
          </a:bodyPr>
          <a:lstStyle/>
          <a:p>
            <a:pPr defTabSz="155951"/>
            <a:r>
              <a:rPr lang="en-US" sz="2729" dirty="0">
                <a:solidFill>
                  <a:prstClr val="black"/>
                </a:solidFill>
                <a:latin typeface="Arial Black" panose="020B0A04020102020204" pitchFamily="34" charset="0"/>
              </a:rPr>
              <a:t>Although the King John and many of the English rulers after him often ignored the principles set out in Magna Carta, we can recognize in those principles the foundation of the rights and responsibilities found in our Constitution, especially those restrictions on the government found in the Bill of Rights.</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53470" y="4783332"/>
            <a:ext cx="1834919" cy="1808059"/>
          </a:xfrm>
          <a:custGeom>
            <a:avLst/>
            <a:gdLst/>
            <a:ahLst/>
            <a:cxnLst/>
            <a:rect l="l" t="t" r="r" b="b"/>
            <a:pathLst>
              <a:path w="5379084" h="5300344">
                <a:moveTo>
                  <a:pt x="0" y="0"/>
                </a:moveTo>
                <a:lnTo>
                  <a:pt x="5378874" y="0"/>
                </a:lnTo>
                <a:lnTo>
                  <a:pt x="5378874" y="5300210"/>
                </a:lnTo>
                <a:lnTo>
                  <a:pt x="0" y="5300210"/>
                </a:lnTo>
                <a:lnTo>
                  <a:pt x="0" y="0"/>
                </a:lnTo>
                <a:close/>
              </a:path>
            </a:pathLst>
          </a:custGeom>
          <a:solidFill>
            <a:srgbClr val="005493"/>
          </a:solid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1421617" y="4796502"/>
            <a:ext cx="2317230" cy="1637093"/>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2645973" y="3887704"/>
            <a:ext cx="559726" cy="504239"/>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169499" y="4788033"/>
            <a:ext cx="1861360" cy="2069931"/>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169499" y="34"/>
            <a:ext cx="3918818" cy="6857932"/>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p:nvPr/>
        </p:nvSpPr>
        <p:spPr>
          <a:xfrm>
            <a:off x="1128570" y="3300040"/>
            <a:ext cx="2008095" cy="798981"/>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p:nvPr/>
        </p:nvSpPr>
        <p:spPr>
          <a:xfrm>
            <a:off x="578584" y="466826"/>
            <a:ext cx="3120114" cy="1001316"/>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a:spLocks noGrp="1"/>
          </p:cNvSpPr>
          <p:nvPr>
            <p:ph type="title"/>
          </p:nvPr>
        </p:nvSpPr>
        <p:spPr>
          <a:xfrm>
            <a:off x="1172084" y="437788"/>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23" name="object 23"/>
          <p:cNvSpPr txBox="1">
            <a:spLocks noGrp="1"/>
          </p:cNvSpPr>
          <p:nvPr>
            <p:ph type="ftr" sz="quarter" idx="11"/>
          </p:nvPr>
        </p:nvSpPr>
        <p:spPr>
          <a:xfrm>
            <a:off x="291618" y="6687112"/>
            <a:ext cx="2410712" cy="311933"/>
          </a:xfrm>
          <a:prstGeom prst="rect">
            <a:avLst/>
          </a:prstGeom>
        </p:spPr>
        <p:txBody>
          <a:bodyPr vert="horz" wrap="square" lIns="0" tIns="4116" rIns="0" bIns="0" rtlCol="0" anchor="ctr">
            <a:spAutoFit/>
          </a:bodyPr>
          <a:lstStyle/>
          <a:p>
            <a:pPr marL="4333" defTabSz="155951">
              <a:spcBef>
                <a:spcPts val="32"/>
              </a:spcBef>
            </a:pPr>
            <a:r>
              <a:rPr sz="358" spc="20" dirty="0">
                <a:solidFill>
                  <a:prstClr val="black"/>
                </a:solidFill>
                <a:latin typeface="Garamond" panose="02020404030301010803"/>
              </a:rPr>
              <a:t>©</a:t>
            </a:r>
            <a:r>
              <a:rPr sz="358" spc="-70" dirty="0">
                <a:solidFill>
                  <a:prstClr val="black"/>
                </a:solidFill>
                <a:latin typeface="Garamond" panose="02020404030301010803"/>
              </a:rPr>
              <a:t> </a:t>
            </a:r>
            <a:r>
              <a:rPr spc="-5" dirty="0">
                <a:solidFill>
                  <a:prstClr val="black"/>
                </a:solidFill>
                <a:latin typeface="Garamond" panose="02020404030301010803"/>
              </a:rPr>
              <a:t>Copyright Center for </a:t>
            </a:r>
            <a:r>
              <a:rPr spc="-12" dirty="0">
                <a:solidFill>
                  <a:prstClr val="black"/>
                </a:solidFill>
                <a:latin typeface="Garamond" panose="02020404030301010803"/>
              </a:rPr>
              <a:t>Teaching </a:t>
            </a:r>
            <a:r>
              <a:rPr spc="-2" dirty="0">
                <a:solidFill>
                  <a:prstClr val="black"/>
                </a:solidFill>
                <a:latin typeface="Garamond" panose="02020404030301010803"/>
              </a:rPr>
              <a:t>the </a:t>
            </a:r>
            <a:r>
              <a:rPr spc="-12" dirty="0">
                <a:solidFill>
                  <a:prstClr val="black"/>
                </a:solidFill>
                <a:latin typeface="Garamond" panose="02020404030301010803"/>
              </a:rPr>
              <a:t>Rule </a:t>
            </a:r>
            <a:r>
              <a:rPr spc="-3" dirty="0">
                <a:solidFill>
                  <a:prstClr val="black"/>
                </a:solidFill>
                <a:latin typeface="Garamond" panose="02020404030301010803"/>
              </a:rPr>
              <a:t>of </a:t>
            </a:r>
            <a:r>
              <a:rPr spc="-10" dirty="0">
                <a:solidFill>
                  <a:prstClr val="black"/>
                </a:solidFill>
                <a:latin typeface="Garamond" panose="02020404030301010803"/>
              </a:rPr>
              <a:t>Law </a:t>
            </a:r>
            <a:r>
              <a:rPr spc="15" dirty="0">
                <a:solidFill>
                  <a:prstClr val="black"/>
                </a:solidFill>
                <a:latin typeface="Garamond" panose="02020404030301010803"/>
              </a:rPr>
              <a:t>2014</a:t>
            </a:r>
            <a:endParaRPr sz="358" dirty="0">
              <a:solidFill>
                <a:prstClr val="black"/>
              </a:solidFill>
              <a:latin typeface="Garamond" panose="02020404030301010803"/>
            </a:endParaRPr>
          </a:p>
        </p:txBody>
      </p:sp>
      <p:sp>
        <p:nvSpPr>
          <p:cNvPr id="10" name="object 10"/>
          <p:cNvSpPr/>
          <p:nvPr/>
        </p:nvSpPr>
        <p:spPr>
          <a:xfrm>
            <a:off x="169499" y="4436812"/>
            <a:ext cx="3918818" cy="481661"/>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332986" y="4438543"/>
            <a:ext cx="3592941" cy="301942"/>
          </a:xfrm>
          <a:prstGeom prst="rect">
            <a:avLst/>
          </a:prstGeom>
        </p:spPr>
        <p:txBody>
          <a:bodyPr vert="horz" wrap="square" lIns="0" tIns="0" rIns="0" bIns="0" rtlCol="0">
            <a:spAutoFit/>
          </a:bodyPr>
          <a:lstStyle/>
          <a:p>
            <a:pPr marL="4333" defTabSz="155951"/>
            <a:r>
              <a:rPr sz="1962" b="1" spc="-17" dirty="0">
                <a:solidFill>
                  <a:prstClr val="black"/>
                </a:solidFill>
                <a:latin typeface="Arial"/>
                <a:cs typeface="Arial"/>
              </a:rPr>
              <a:t>Government </a:t>
            </a:r>
            <a:r>
              <a:rPr sz="1962" b="1" spc="-43" dirty="0">
                <a:solidFill>
                  <a:prstClr val="black"/>
                </a:solidFill>
                <a:latin typeface="Arial"/>
                <a:cs typeface="Arial"/>
              </a:rPr>
              <a:t>Bound </a:t>
            </a:r>
            <a:r>
              <a:rPr sz="1962" b="1" spc="-17" dirty="0">
                <a:solidFill>
                  <a:prstClr val="black"/>
                </a:solidFill>
                <a:latin typeface="Arial"/>
                <a:cs typeface="Arial"/>
              </a:rPr>
              <a:t>by </a:t>
            </a:r>
            <a:r>
              <a:rPr sz="1962" b="1" dirty="0">
                <a:solidFill>
                  <a:prstClr val="black"/>
                </a:solidFill>
                <a:latin typeface="Arial"/>
                <a:cs typeface="Arial"/>
              </a:rPr>
              <a:t>the</a:t>
            </a:r>
            <a:r>
              <a:rPr sz="1962" b="1" spc="-155" dirty="0">
                <a:solidFill>
                  <a:prstClr val="black"/>
                </a:solidFill>
                <a:latin typeface="Arial"/>
                <a:cs typeface="Arial"/>
              </a:rPr>
              <a:t> </a:t>
            </a:r>
            <a:r>
              <a:rPr sz="1962" b="1" spc="-51" dirty="0">
                <a:solidFill>
                  <a:prstClr val="black"/>
                </a:solidFill>
                <a:latin typeface="Arial"/>
                <a:cs typeface="Arial"/>
              </a:rPr>
              <a:t>Law</a:t>
            </a:r>
            <a:endParaRPr sz="1962" dirty="0">
              <a:solidFill>
                <a:prstClr val="black"/>
              </a:solidFill>
              <a:latin typeface="Arial"/>
              <a:cs typeface="Arial"/>
            </a:endParaRPr>
          </a:p>
        </p:txBody>
      </p:sp>
      <p:sp>
        <p:nvSpPr>
          <p:cNvPr id="12" name="object 12"/>
          <p:cNvSpPr/>
          <p:nvPr/>
        </p:nvSpPr>
        <p:spPr>
          <a:xfrm>
            <a:off x="169498" y="1203586"/>
            <a:ext cx="3918818" cy="1874792"/>
          </a:xfrm>
          <a:prstGeom prst="rect">
            <a:avLst/>
          </a:prstGeom>
          <a:blipFill>
            <a:blip r:embed="rId9"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3" name="object 13"/>
          <p:cNvSpPr txBox="1"/>
          <p:nvPr/>
        </p:nvSpPr>
        <p:spPr>
          <a:xfrm>
            <a:off x="734393" y="-4934301"/>
            <a:ext cx="2764618" cy="2354299"/>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08"/>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4" name="object 14"/>
          <p:cNvSpPr/>
          <p:nvPr/>
        </p:nvSpPr>
        <p:spPr>
          <a:xfrm>
            <a:off x="2858216" y="6726430"/>
            <a:ext cx="422419" cy="131534"/>
          </a:xfrm>
          <a:prstGeom prst="rect">
            <a:avLst/>
          </a:prstGeom>
          <a:blipFill>
            <a:blip r:embed="rId10"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5" name="object 15"/>
          <p:cNvSpPr/>
          <p:nvPr/>
        </p:nvSpPr>
        <p:spPr>
          <a:xfrm>
            <a:off x="2397708" y="4923728"/>
            <a:ext cx="521269" cy="476609"/>
          </a:xfrm>
          <a:prstGeom prst="rect">
            <a:avLst/>
          </a:prstGeom>
          <a:blipFill>
            <a:blip r:embed="rId11"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6" name="object 16"/>
          <p:cNvSpPr txBox="1"/>
          <p:nvPr/>
        </p:nvSpPr>
        <p:spPr>
          <a:xfrm rot="1620000">
            <a:off x="2505193" y="6983979"/>
            <a:ext cx="333450" cy="76944"/>
          </a:xfrm>
          <a:prstGeom prst="rect">
            <a:avLst/>
          </a:prstGeom>
        </p:spPr>
        <p:txBody>
          <a:bodyPr vert="horz" wrap="square" lIns="0" tIns="0" rIns="0" bIns="0" rtlCol="0">
            <a:spAutoFit/>
          </a:bodyPr>
          <a:lstStyle/>
          <a:p>
            <a:pPr defTabSz="155951">
              <a:lnSpc>
                <a:spcPts val="623"/>
              </a:lnSpc>
            </a:pPr>
            <a:r>
              <a:rPr sz="614" b="1" spc="26" dirty="0">
                <a:solidFill>
                  <a:srgbClr val="FFFFFF"/>
                </a:solidFill>
                <a:latin typeface="Tahoma"/>
                <a:cs typeface="Tahoma"/>
              </a:rPr>
              <a:t>Judicial</a:t>
            </a:r>
            <a:endParaRPr sz="614" dirty="0">
              <a:solidFill>
                <a:prstClr val="black"/>
              </a:solidFill>
              <a:latin typeface="Tahoma"/>
              <a:cs typeface="Tahoma"/>
            </a:endParaRPr>
          </a:p>
        </p:txBody>
      </p:sp>
      <p:sp>
        <p:nvSpPr>
          <p:cNvPr id="17" name="object 17"/>
          <p:cNvSpPr/>
          <p:nvPr/>
        </p:nvSpPr>
        <p:spPr>
          <a:xfrm>
            <a:off x="3070058" y="4864185"/>
            <a:ext cx="1018257" cy="1537094"/>
          </a:xfrm>
          <a:prstGeom prst="rect">
            <a:avLst/>
          </a:prstGeom>
          <a:blipFill>
            <a:blip r:embed="rId1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8" name="object 18"/>
          <p:cNvSpPr/>
          <p:nvPr/>
        </p:nvSpPr>
        <p:spPr>
          <a:xfrm>
            <a:off x="2031389" y="5941760"/>
            <a:ext cx="2056926" cy="916205"/>
          </a:xfrm>
          <a:prstGeom prst="rect">
            <a:avLst/>
          </a:prstGeom>
          <a:blipFill>
            <a:blip r:embed="rId1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9" name="object 19"/>
          <p:cNvSpPr/>
          <p:nvPr/>
        </p:nvSpPr>
        <p:spPr>
          <a:xfrm>
            <a:off x="3171585" y="5189600"/>
            <a:ext cx="561855" cy="557687"/>
          </a:xfrm>
          <a:prstGeom prst="rect">
            <a:avLst/>
          </a:prstGeom>
          <a:blipFill>
            <a:blip r:embed="rId1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20" name="object 20"/>
          <p:cNvSpPr txBox="1"/>
          <p:nvPr/>
        </p:nvSpPr>
        <p:spPr>
          <a:xfrm rot="19020000">
            <a:off x="3180296" y="5366278"/>
            <a:ext cx="413854" cy="76944"/>
          </a:xfrm>
          <a:prstGeom prst="rect">
            <a:avLst/>
          </a:prstGeom>
        </p:spPr>
        <p:txBody>
          <a:bodyPr vert="horz" wrap="square" lIns="0" tIns="0" rIns="0" bIns="0" rtlCol="0">
            <a:spAutoFit/>
          </a:bodyPr>
          <a:lstStyle/>
          <a:p>
            <a:pPr defTabSz="155951">
              <a:lnSpc>
                <a:spcPts val="624"/>
              </a:lnSpc>
            </a:pPr>
            <a:r>
              <a:rPr sz="614" b="1" spc="24" dirty="0">
                <a:solidFill>
                  <a:srgbClr val="FFFFFF"/>
                </a:solidFill>
                <a:latin typeface="Tahoma"/>
                <a:cs typeface="Tahoma"/>
              </a:rPr>
              <a:t>E</a:t>
            </a:r>
            <a:r>
              <a:rPr sz="614" b="1" spc="-10" dirty="0">
                <a:solidFill>
                  <a:srgbClr val="FFFFFF"/>
                </a:solidFill>
                <a:latin typeface="Tahoma"/>
                <a:cs typeface="Tahoma"/>
              </a:rPr>
              <a:t>x</a:t>
            </a:r>
            <a:r>
              <a:rPr sz="921" b="1" spc="33" baseline="1543" dirty="0">
                <a:solidFill>
                  <a:srgbClr val="FFFFFF"/>
                </a:solidFill>
                <a:latin typeface="Tahoma"/>
                <a:cs typeface="Tahoma"/>
              </a:rPr>
              <a:t>ecutive</a:t>
            </a:r>
            <a:endParaRPr sz="921" baseline="1543" dirty="0">
              <a:solidFill>
                <a:prstClr val="black"/>
              </a:solidFill>
              <a:latin typeface="Tahoma"/>
              <a:cs typeface="Tahoma"/>
            </a:endParaRPr>
          </a:p>
        </p:txBody>
      </p:sp>
      <p:sp>
        <p:nvSpPr>
          <p:cNvPr id="21" name="object 21"/>
          <p:cNvSpPr/>
          <p:nvPr/>
        </p:nvSpPr>
        <p:spPr>
          <a:xfrm>
            <a:off x="2853680" y="6726430"/>
            <a:ext cx="521602" cy="131534"/>
          </a:xfrm>
          <a:prstGeom prst="rect">
            <a:avLst/>
          </a:prstGeom>
          <a:blipFill>
            <a:blip r:embed="rId1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22" name="object 22"/>
          <p:cNvSpPr txBox="1"/>
          <p:nvPr/>
        </p:nvSpPr>
        <p:spPr>
          <a:xfrm>
            <a:off x="2872960" y="6731169"/>
            <a:ext cx="458134" cy="100200"/>
          </a:xfrm>
          <a:prstGeom prst="rect">
            <a:avLst/>
          </a:prstGeom>
        </p:spPr>
        <p:txBody>
          <a:bodyPr vert="horz" wrap="square" lIns="0" tIns="5632" rIns="0" bIns="0" rtlCol="0">
            <a:spAutoFit/>
          </a:bodyPr>
          <a:lstStyle/>
          <a:p>
            <a:pPr marL="4333" defTabSz="155951">
              <a:spcBef>
                <a:spcPts val="44"/>
              </a:spcBef>
            </a:pPr>
            <a:r>
              <a:rPr sz="614" b="1" spc="19" dirty="0">
                <a:solidFill>
                  <a:srgbClr val="FFFFFF"/>
                </a:solidFill>
                <a:latin typeface="Tahoma"/>
                <a:cs typeface="Tahoma"/>
              </a:rPr>
              <a:t>Legislative</a:t>
            </a:r>
            <a:endParaRPr sz="614" dirty="0">
              <a:solidFill>
                <a:prstClr val="black"/>
              </a:solidFill>
              <a:latin typeface="Tahoma"/>
              <a:cs typeface="Tahoma"/>
            </a:endParaRPr>
          </a:p>
        </p:txBody>
      </p:sp>
      <p:sp>
        <p:nvSpPr>
          <p:cNvPr id="24" name="TextBox 23">
            <a:extLst>
              <a:ext uri="{FF2B5EF4-FFF2-40B4-BE49-F238E27FC236}">
                <a16:creationId xmlns:a16="http://schemas.microsoft.com/office/drawing/2014/main" id="{47315D40-3998-4058-B11D-93725DF0776B}"/>
              </a:ext>
            </a:extLst>
          </p:cNvPr>
          <p:cNvSpPr txBox="1"/>
          <p:nvPr/>
        </p:nvSpPr>
        <p:spPr>
          <a:xfrm>
            <a:off x="4306605" y="988004"/>
            <a:ext cx="7582555" cy="4941609"/>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Perhaps the most astounding concept in Magna Carta is that by its very existence it stands for the principle that a King or other ruler who claimed the right to govern as “God-given,” could be subject to a written law.  </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The God-given right of kings embodied the concept that the King could do no wrong and, thus, was not bound by any law.</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However, Magna Carta begins with the principle that there are certain things the King could not do without the consent of his nobles, and in some cases the common people.</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273183" y="4780092"/>
            <a:ext cx="3918818" cy="2069931"/>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73183" y="-7908"/>
            <a:ext cx="3918818" cy="6857932"/>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9243593" y="3301168"/>
            <a:ext cx="2008095" cy="798981"/>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8682268" y="440741"/>
            <a:ext cx="3120114" cy="1001316"/>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txBox="1">
            <a:spLocks noGrp="1"/>
          </p:cNvSpPr>
          <p:nvPr>
            <p:ph type="title"/>
          </p:nvPr>
        </p:nvSpPr>
        <p:spPr>
          <a:xfrm>
            <a:off x="9275768" y="411703"/>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7" name="object 7"/>
          <p:cNvSpPr/>
          <p:nvPr/>
        </p:nvSpPr>
        <p:spPr>
          <a:xfrm>
            <a:off x="8273183" y="4428870"/>
            <a:ext cx="3918818" cy="481661"/>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txBox="1"/>
          <p:nvPr/>
        </p:nvSpPr>
        <p:spPr>
          <a:xfrm>
            <a:off x="8575006" y="4430601"/>
            <a:ext cx="3316328" cy="301942"/>
          </a:xfrm>
          <a:prstGeom prst="rect">
            <a:avLst/>
          </a:prstGeom>
        </p:spPr>
        <p:txBody>
          <a:bodyPr vert="horz" wrap="square" lIns="0" tIns="0" rIns="0" bIns="0" rtlCol="0">
            <a:spAutoFit/>
          </a:bodyPr>
          <a:lstStyle/>
          <a:p>
            <a:pPr marL="4333" defTabSz="155951"/>
            <a:r>
              <a:rPr sz="1962" b="1" spc="-97" dirty="0">
                <a:solidFill>
                  <a:prstClr val="black"/>
                </a:solidFill>
                <a:latin typeface="Tahoma"/>
                <a:cs typeface="Tahoma"/>
              </a:rPr>
              <a:t>Protection </a:t>
            </a:r>
            <a:r>
              <a:rPr sz="1962" b="1" spc="-63" dirty="0">
                <a:solidFill>
                  <a:prstClr val="black"/>
                </a:solidFill>
                <a:latin typeface="Tahoma"/>
                <a:cs typeface="Tahoma"/>
              </a:rPr>
              <a:t>of </a:t>
            </a:r>
            <a:r>
              <a:rPr sz="1962" b="1" spc="-104" dirty="0">
                <a:solidFill>
                  <a:prstClr val="black"/>
                </a:solidFill>
                <a:latin typeface="Tahoma"/>
                <a:cs typeface="Tahoma"/>
              </a:rPr>
              <a:t>Property</a:t>
            </a:r>
            <a:r>
              <a:rPr sz="1962" b="1" spc="-53" dirty="0">
                <a:solidFill>
                  <a:prstClr val="black"/>
                </a:solidFill>
                <a:latin typeface="Tahoma"/>
                <a:cs typeface="Tahoma"/>
              </a:rPr>
              <a:t> </a:t>
            </a:r>
            <a:r>
              <a:rPr sz="1962" b="1" spc="-107" dirty="0">
                <a:solidFill>
                  <a:prstClr val="black"/>
                </a:solidFill>
                <a:latin typeface="Tahoma"/>
                <a:cs typeface="Tahoma"/>
              </a:rPr>
              <a:t>Rights</a:t>
            </a:r>
            <a:endParaRPr sz="1962" dirty="0">
              <a:solidFill>
                <a:prstClr val="black"/>
              </a:solidFill>
              <a:latin typeface="Tahoma"/>
              <a:cs typeface="Tahoma"/>
            </a:endParaRPr>
          </a:p>
        </p:txBody>
      </p:sp>
      <p:sp>
        <p:nvSpPr>
          <p:cNvPr id="9" name="object 9"/>
          <p:cNvSpPr/>
          <p:nvPr/>
        </p:nvSpPr>
        <p:spPr>
          <a:xfrm>
            <a:off x="8273182" y="1195644"/>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0" name="object 10"/>
          <p:cNvSpPr txBox="1"/>
          <p:nvPr/>
        </p:nvSpPr>
        <p:spPr>
          <a:xfrm>
            <a:off x="8849416" y="-4942243"/>
            <a:ext cx="2764618" cy="2367123"/>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80"/>
              </a:spcBef>
            </a:pPr>
            <a:r>
              <a:rPr sz="2132" b="1" spc="-68" dirty="0">
                <a:solidFill>
                  <a:prstClr val="black"/>
                </a:solidFill>
                <a:latin typeface="Tahoma"/>
                <a:cs typeface="Tahoma"/>
              </a:rPr>
              <a:t>June </a:t>
            </a:r>
            <a:r>
              <a:rPr sz="2132" b="1" spc="-70" dirty="0">
                <a:solidFill>
                  <a:prstClr val="black"/>
                </a:solidFill>
                <a:latin typeface="Tahoma"/>
                <a:cs typeface="Tahoma"/>
              </a:rPr>
              <a:t>15,</a:t>
            </a:r>
            <a:r>
              <a:rPr sz="2132" b="1" spc="-211" dirty="0">
                <a:solidFill>
                  <a:prstClr val="black"/>
                </a:solidFill>
                <a:latin typeface="Tahoma"/>
                <a:cs typeface="Tahoma"/>
              </a:rPr>
              <a:t> </a:t>
            </a:r>
            <a:r>
              <a:rPr sz="2132" b="1" spc="-51" dirty="0">
                <a:solidFill>
                  <a:prstClr val="black"/>
                </a:solidFill>
                <a:latin typeface="Tahoma"/>
                <a:cs typeface="Tahoma"/>
              </a:rPr>
              <a:t>1215</a:t>
            </a:r>
            <a:endParaRPr sz="2132" dirty="0">
              <a:solidFill>
                <a:prstClr val="black"/>
              </a:solidFill>
              <a:latin typeface="Tahoma"/>
              <a:cs typeface="Tahoma"/>
            </a:endParaRPr>
          </a:p>
        </p:txBody>
      </p:sp>
      <p:sp>
        <p:nvSpPr>
          <p:cNvPr id="11" name="TextBox 10">
            <a:extLst>
              <a:ext uri="{FF2B5EF4-FFF2-40B4-BE49-F238E27FC236}">
                <a16:creationId xmlns:a16="http://schemas.microsoft.com/office/drawing/2014/main" id="{779AEB31-2977-4D4B-9DC9-174D75E1083D}"/>
              </a:ext>
            </a:extLst>
          </p:cNvPr>
          <p:cNvSpPr txBox="1"/>
          <p:nvPr/>
        </p:nvSpPr>
        <p:spPr>
          <a:xfrm>
            <a:off x="539715" y="633598"/>
            <a:ext cx="7582555" cy="5634363"/>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One of the main objections the nobles had to the power of the monarchy was the idea that all property was held as the gift of the king.</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That is, everything in the kingdom, but most especially its land, belonged to the king and could be taxed or taken away without the consent of the person who held the property.  </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Also, when a person died, all his property immediately returned to the king, and the king was not bound to permit the heirs to recover the property.</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Magna Carta set out rights with respect to “private property” – a new concept.</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59970" y="4774007"/>
            <a:ext cx="2069510" cy="2069943"/>
          </a:xfrm>
          <a:custGeom>
            <a:avLst/>
            <a:gdLst/>
            <a:ahLst/>
            <a:cxnLst/>
            <a:rect l="l" t="t" r="r" b="b"/>
            <a:pathLst>
              <a:path w="6066790" h="6068059">
                <a:moveTo>
                  <a:pt x="0" y="0"/>
                </a:moveTo>
                <a:lnTo>
                  <a:pt x="6066752" y="0"/>
                </a:lnTo>
                <a:lnTo>
                  <a:pt x="6066752" y="6068024"/>
                </a:lnTo>
                <a:lnTo>
                  <a:pt x="0" y="6068024"/>
                </a:lnTo>
                <a:lnTo>
                  <a:pt x="0" y="0"/>
                </a:lnTo>
                <a:close/>
              </a:path>
            </a:pathLst>
          </a:custGeom>
          <a:solidFill>
            <a:srgbClr val="000000"/>
          </a:solid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2273948" y="5018765"/>
            <a:ext cx="1655519" cy="1656635"/>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10651" y="4774007"/>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10651" y="-13993"/>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981061" y="3286013"/>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p:nvPr/>
        </p:nvSpPr>
        <p:spPr>
          <a:xfrm>
            <a:off x="419736" y="480013"/>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txBox="1">
            <a:spLocks noGrp="1"/>
          </p:cNvSpPr>
          <p:nvPr>
            <p:ph type="title"/>
          </p:nvPr>
        </p:nvSpPr>
        <p:spPr>
          <a:xfrm>
            <a:off x="1013236" y="450975"/>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18" name="object 18"/>
          <p:cNvSpPr txBox="1">
            <a:spLocks noGrp="1"/>
          </p:cNvSpPr>
          <p:nvPr>
            <p:ph type="ftr" sz="quarter" idx="11"/>
          </p:nvPr>
        </p:nvSpPr>
        <p:spPr>
          <a:xfrm>
            <a:off x="132770" y="6673085"/>
            <a:ext cx="2410712" cy="311933"/>
          </a:xfrm>
          <a:prstGeom prst="rect">
            <a:avLst/>
          </a:prstGeom>
        </p:spPr>
        <p:txBody>
          <a:bodyPr vert="horz" wrap="square" lIns="0" tIns="4116" rIns="0" bIns="0" rtlCol="0" anchor="ctr">
            <a:spAutoFit/>
          </a:bodyPr>
          <a:lstStyle/>
          <a:p>
            <a:pPr marL="4333" defTabSz="155951">
              <a:spcBef>
                <a:spcPts val="32"/>
              </a:spcBef>
            </a:pPr>
            <a:r>
              <a:rPr sz="358" spc="20" dirty="0">
                <a:solidFill>
                  <a:prstClr val="black"/>
                </a:solidFill>
                <a:latin typeface="Garamond" panose="02020404030301010803"/>
              </a:rPr>
              <a:t>©</a:t>
            </a:r>
            <a:r>
              <a:rPr sz="358" spc="-70" dirty="0">
                <a:solidFill>
                  <a:prstClr val="black"/>
                </a:solidFill>
                <a:latin typeface="Garamond" panose="02020404030301010803"/>
              </a:rPr>
              <a:t> </a:t>
            </a:r>
            <a:r>
              <a:rPr spc="-5" dirty="0">
                <a:solidFill>
                  <a:prstClr val="black"/>
                </a:solidFill>
                <a:latin typeface="Garamond" panose="02020404030301010803"/>
              </a:rPr>
              <a:t>Copyright Center for </a:t>
            </a:r>
            <a:r>
              <a:rPr spc="-12" dirty="0">
                <a:solidFill>
                  <a:prstClr val="black"/>
                </a:solidFill>
                <a:latin typeface="Garamond" panose="02020404030301010803"/>
              </a:rPr>
              <a:t>Teaching </a:t>
            </a:r>
            <a:r>
              <a:rPr spc="-2" dirty="0">
                <a:solidFill>
                  <a:prstClr val="black"/>
                </a:solidFill>
                <a:latin typeface="Garamond" panose="02020404030301010803"/>
              </a:rPr>
              <a:t>the </a:t>
            </a:r>
            <a:r>
              <a:rPr spc="-12" dirty="0">
                <a:solidFill>
                  <a:prstClr val="black"/>
                </a:solidFill>
                <a:latin typeface="Garamond" panose="02020404030301010803"/>
              </a:rPr>
              <a:t>Rule </a:t>
            </a:r>
            <a:r>
              <a:rPr spc="-3" dirty="0">
                <a:solidFill>
                  <a:prstClr val="black"/>
                </a:solidFill>
                <a:latin typeface="Garamond" panose="02020404030301010803"/>
              </a:rPr>
              <a:t>of </a:t>
            </a:r>
            <a:r>
              <a:rPr spc="-10" dirty="0">
                <a:solidFill>
                  <a:prstClr val="black"/>
                </a:solidFill>
                <a:latin typeface="Garamond" panose="02020404030301010803"/>
              </a:rPr>
              <a:t>Law </a:t>
            </a:r>
            <a:r>
              <a:rPr spc="15" dirty="0">
                <a:solidFill>
                  <a:prstClr val="black"/>
                </a:solidFill>
                <a:latin typeface="Garamond" panose="02020404030301010803"/>
              </a:rPr>
              <a:t>2014</a:t>
            </a:r>
            <a:endParaRPr sz="358" dirty="0">
              <a:solidFill>
                <a:prstClr val="black"/>
              </a:solidFill>
              <a:latin typeface="Garamond" panose="02020404030301010803"/>
            </a:endParaRPr>
          </a:p>
        </p:txBody>
      </p:sp>
      <p:sp>
        <p:nvSpPr>
          <p:cNvPr id="9" name="object 9"/>
          <p:cNvSpPr/>
          <p:nvPr/>
        </p:nvSpPr>
        <p:spPr>
          <a:xfrm>
            <a:off x="10650" y="1189560"/>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0" name="object 10"/>
          <p:cNvSpPr txBox="1"/>
          <p:nvPr/>
        </p:nvSpPr>
        <p:spPr>
          <a:xfrm>
            <a:off x="586884" y="-4948328"/>
            <a:ext cx="2764618" cy="2354299"/>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08"/>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1" name="object 11"/>
          <p:cNvSpPr/>
          <p:nvPr/>
        </p:nvSpPr>
        <p:spPr>
          <a:xfrm>
            <a:off x="1587135" y="4611362"/>
            <a:ext cx="2342334" cy="2232577"/>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2" name="object 12"/>
          <p:cNvSpPr/>
          <p:nvPr/>
        </p:nvSpPr>
        <p:spPr>
          <a:xfrm>
            <a:off x="10651" y="4422785"/>
            <a:ext cx="3918818" cy="481661"/>
          </a:xfrm>
          <a:prstGeom prst="rect">
            <a:avLst/>
          </a:prstGeom>
          <a:blipFill>
            <a:blip r:embed="rId9"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3" name="object 13"/>
          <p:cNvSpPr txBox="1"/>
          <p:nvPr/>
        </p:nvSpPr>
        <p:spPr>
          <a:xfrm>
            <a:off x="1296717" y="4424516"/>
            <a:ext cx="1346892" cy="301942"/>
          </a:xfrm>
          <a:prstGeom prst="rect">
            <a:avLst/>
          </a:prstGeom>
        </p:spPr>
        <p:txBody>
          <a:bodyPr vert="horz" wrap="square" lIns="0" tIns="0" rIns="0" bIns="0" rtlCol="0">
            <a:spAutoFit/>
          </a:bodyPr>
          <a:lstStyle/>
          <a:p>
            <a:pPr marL="4333" defTabSz="155951"/>
            <a:r>
              <a:rPr sz="1962" b="1" spc="-61" dirty="0">
                <a:solidFill>
                  <a:prstClr val="black"/>
                </a:solidFill>
                <a:latin typeface="Arial"/>
                <a:cs typeface="Arial"/>
              </a:rPr>
              <a:t>Rule </a:t>
            </a:r>
            <a:r>
              <a:rPr sz="1962" b="1" spc="-9" dirty="0">
                <a:solidFill>
                  <a:prstClr val="black"/>
                </a:solidFill>
                <a:latin typeface="Arial"/>
                <a:cs typeface="Arial"/>
              </a:rPr>
              <a:t>of</a:t>
            </a:r>
            <a:r>
              <a:rPr sz="1962" b="1" spc="-29" dirty="0">
                <a:solidFill>
                  <a:prstClr val="black"/>
                </a:solidFill>
                <a:latin typeface="Arial"/>
                <a:cs typeface="Arial"/>
              </a:rPr>
              <a:t> </a:t>
            </a:r>
            <a:r>
              <a:rPr sz="1962" b="1" spc="-51" dirty="0">
                <a:solidFill>
                  <a:prstClr val="black"/>
                </a:solidFill>
                <a:latin typeface="Arial"/>
                <a:cs typeface="Arial"/>
              </a:rPr>
              <a:t>Law</a:t>
            </a:r>
            <a:endParaRPr sz="1962" dirty="0">
              <a:solidFill>
                <a:prstClr val="black"/>
              </a:solidFill>
              <a:latin typeface="Arial"/>
              <a:cs typeface="Arial"/>
            </a:endParaRPr>
          </a:p>
        </p:txBody>
      </p:sp>
      <p:sp>
        <p:nvSpPr>
          <p:cNvPr id="14" name="object 14"/>
          <p:cNvSpPr/>
          <p:nvPr/>
        </p:nvSpPr>
        <p:spPr>
          <a:xfrm>
            <a:off x="2687982" y="5426178"/>
            <a:ext cx="1241485" cy="1417759"/>
          </a:xfrm>
          <a:prstGeom prst="rect">
            <a:avLst/>
          </a:prstGeom>
          <a:blipFill>
            <a:blip r:embed="rId10"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5" name="object 15"/>
          <p:cNvSpPr txBox="1"/>
          <p:nvPr/>
        </p:nvSpPr>
        <p:spPr>
          <a:xfrm rot="19380000">
            <a:off x="2668228" y="5990606"/>
            <a:ext cx="1060570" cy="166712"/>
          </a:xfrm>
          <a:prstGeom prst="rect">
            <a:avLst/>
          </a:prstGeom>
        </p:spPr>
        <p:txBody>
          <a:bodyPr vert="horz" wrap="square" lIns="0" tIns="0" rIns="0" bIns="0" rtlCol="0">
            <a:spAutoFit/>
          </a:bodyPr>
          <a:lstStyle/>
          <a:p>
            <a:pPr defTabSz="155951">
              <a:lnSpc>
                <a:spcPts val="1250"/>
              </a:lnSpc>
            </a:pPr>
            <a:r>
              <a:rPr sz="1245" b="1" spc="-17" dirty="0">
                <a:solidFill>
                  <a:srgbClr val="FFFFFF"/>
                </a:solidFill>
                <a:latin typeface="Arial"/>
                <a:cs typeface="Arial"/>
              </a:rPr>
              <a:t>A </a:t>
            </a:r>
            <a:r>
              <a:rPr sz="1245" b="1" dirty="0">
                <a:solidFill>
                  <a:srgbClr val="FFFFFF"/>
                </a:solidFill>
                <a:latin typeface="Arial"/>
                <a:cs typeface="Arial"/>
              </a:rPr>
              <a:t>Global</a:t>
            </a:r>
            <a:r>
              <a:rPr sz="1245" b="1" spc="-131" dirty="0">
                <a:solidFill>
                  <a:srgbClr val="FFFFFF"/>
                </a:solidFill>
                <a:latin typeface="Arial"/>
                <a:cs typeface="Arial"/>
              </a:rPr>
              <a:t> </a:t>
            </a:r>
            <a:r>
              <a:rPr sz="1868" b="1" spc="8" baseline="2283" dirty="0">
                <a:solidFill>
                  <a:srgbClr val="FFFFFF"/>
                </a:solidFill>
                <a:latin typeface="Arial"/>
                <a:cs typeface="Arial"/>
              </a:rPr>
              <a:t>Ideal</a:t>
            </a:r>
            <a:endParaRPr sz="1868" baseline="2283" dirty="0">
              <a:solidFill>
                <a:prstClr val="black"/>
              </a:solidFill>
              <a:latin typeface="Arial"/>
              <a:cs typeface="Arial"/>
            </a:endParaRPr>
          </a:p>
        </p:txBody>
      </p:sp>
      <p:sp>
        <p:nvSpPr>
          <p:cNvPr id="16" name="object 16"/>
          <p:cNvSpPr/>
          <p:nvPr/>
        </p:nvSpPr>
        <p:spPr>
          <a:xfrm>
            <a:off x="2118530" y="4628790"/>
            <a:ext cx="1365626" cy="956434"/>
          </a:xfrm>
          <a:prstGeom prst="rect">
            <a:avLst/>
          </a:prstGeom>
          <a:blipFill>
            <a:blip r:embed="rId11"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7" name="object 17"/>
          <p:cNvSpPr/>
          <p:nvPr/>
        </p:nvSpPr>
        <p:spPr>
          <a:xfrm>
            <a:off x="2703880" y="6136203"/>
            <a:ext cx="1225587" cy="707734"/>
          </a:xfrm>
          <a:prstGeom prst="rect">
            <a:avLst/>
          </a:prstGeom>
          <a:blipFill>
            <a:blip r:embed="rId1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9" name="TextBox 18">
            <a:extLst>
              <a:ext uri="{FF2B5EF4-FFF2-40B4-BE49-F238E27FC236}">
                <a16:creationId xmlns:a16="http://schemas.microsoft.com/office/drawing/2014/main" id="{6D655A49-322A-41CD-98B5-50C3E9A9BE5D}"/>
              </a:ext>
            </a:extLst>
          </p:cNvPr>
          <p:cNvSpPr txBox="1"/>
          <p:nvPr/>
        </p:nvSpPr>
        <p:spPr>
          <a:xfrm>
            <a:off x="4108623" y="549308"/>
            <a:ext cx="7582555" cy="5634363"/>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Although the phrase “Rule of Law” does not appear in Magna Carta, its concepts are seen throughout the document.</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The Rule of Law not only requires that the government (meaning the King) is bound by that law, but that </a:t>
            </a:r>
            <a:r>
              <a:rPr lang="en-US" sz="2251" i="1" dirty="0">
                <a:solidFill>
                  <a:prstClr val="black"/>
                </a:solidFill>
                <a:latin typeface="Arial Black" panose="020B0A04020102020204" pitchFamily="34" charset="0"/>
              </a:rPr>
              <a:t>everyone</a:t>
            </a:r>
            <a:r>
              <a:rPr lang="en-US" sz="2251" dirty="0">
                <a:solidFill>
                  <a:prstClr val="black"/>
                </a:solidFill>
                <a:latin typeface="Arial Black" panose="020B0A04020102020204" pitchFamily="34" charset="0"/>
              </a:rPr>
              <a:t> is bound by it.</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Magna Carta also emphasized the importance of stability in the law.  </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Both before and after Magna Carta, much of the law was based on an unwritten “common law,” but the charter established the importance of having written law that could not be changed by common law.</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45722" y="4782896"/>
            <a:ext cx="2056926" cy="2075069"/>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83832" y="4788034"/>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8283832" y="34"/>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9254242" y="3309111"/>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8692917" y="457755"/>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9286417" y="428717"/>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12" name="object 12"/>
          <p:cNvSpPr txBox="1">
            <a:spLocks noGrp="1"/>
          </p:cNvSpPr>
          <p:nvPr>
            <p:ph type="ftr" sz="quarter" idx="11"/>
          </p:nvPr>
        </p:nvSpPr>
        <p:spPr>
          <a:xfrm>
            <a:off x="8405950" y="6687112"/>
            <a:ext cx="2410712" cy="311933"/>
          </a:xfrm>
          <a:prstGeom prst="rect">
            <a:avLst/>
          </a:prstGeom>
        </p:spPr>
        <p:txBody>
          <a:bodyPr vert="horz" wrap="square" lIns="0" tIns="4116" rIns="0" bIns="0" rtlCol="0" anchor="ctr">
            <a:spAutoFit/>
          </a:bodyPr>
          <a:lstStyle/>
          <a:p>
            <a:pPr marL="4333" defTabSz="155951">
              <a:spcBef>
                <a:spcPts val="32"/>
              </a:spcBef>
            </a:pPr>
            <a:r>
              <a:rPr sz="358" spc="20" dirty="0">
                <a:solidFill>
                  <a:prstClr val="black"/>
                </a:solidFill>
                <a:latin typeface="Garamond" panose="02020404030301010803"/>
              </a:rPr>
              <a:t>©</a:t>
            </a:r>
            <a:r>
              <a:rPr sz="358" spc="-70" dirty="0">
                <a:solidFill>
                  <a:prstClr val="black"/>
                </a:solidFill>
                <a:latin typeface="Garamond" panose="02020404030301010803"/>
              </a:rPr>
              <a:t> </a:t>
            </a:r>
            <a:r>
              <a:rPr spc="-5" dirty="0">
                <a:solidFill>
                  <a:prstClr val="black"/>
                </a:solidFill>
                <a:latin typeface="Garamond" panose="02020404030301010803"/>
              </a:rPr>
              <a:t>Copyright Center for </a:t>
            </a:r>
            <a:r>
              <a:rPr spc="-12" dirty="0">
                <a:solidFill>
                  <a:prstClr val="black"/>
                </a:solidFill>
                <a:latin typeface="Garamond" panose="02020404030301010803"/>
              </a:rPr>
              <a:t>Teaching </a:t>
            </a:r>
            <a:r>
              <a:rPr spc="-2" dirty="0">
                <a:solidFill>
                  <a:prstClr val="black"/>
                </a:solidFill>
                <a:latin typeface="Garamond" panose="02020404030301010803"/>
              </a:rPr>
              <a:t>the </a:t>
            </a:r>
            <a:r>
              <a:rPr spc="-12" dirty="0">
                <a:solidFill>
                  <a:prstClr val="black"/>
                </a:solidFill>
                <a:latin typeface="Garamond" panose="02020404030301010803"/>
              </a:rPr>
              <a:t>Rule </a:t>
            </a:r>
            <a:r>
              <a:rPr spc="-3" dirty="0">
                <a:solidFill>
                  <a:prstClr val="black"/>
                </a:solidFill>
                <a:latin typeface="Garamond" panose="02020404030301010803"/>
              </a:rPr>
              <a:t>of </a:t>
            </a:r>
            <a:r>
              <a:rPr spc="-10" dirty="0">
                <a:solidFill>
                  <a:prstClr val="black"/>
                </a:solidFill>
                <a:latin typeface="Garamond" panose="02020404030301010803"/>
              </a:rPr>
              <a:t>Law </a:t>
            </a:r>
            <a:r>
              <a:rPr spc="15" dirty="0">
                <a:solidFill>
                  <a:prstClr val="black"/>
                </a:solidFill>
                <a:latin typeface="Garamond" panose="02020404030301010803"/>
              </a:rPr>
              <a:t>2014</a:t>
            </a:r>
            <a:endParaRPr sz="358" dirty="0">
              <a:solidFill>
                <a:prstClr val="black"/>
              </a:solidFill>
              <a:latin typeface="Garamond" panose="02020404030301010803"/>
            </a:endParaRPr>
          </a:p>
        </p:txBody>
      </p:sp>
      <p:sp>
        <p:nvSpPr>
          <p:cNvPr id="8" name="object 8"/>
          <p:cNvSpPr/>
          <p:nvPr/>
        </p:nvSpPr>
        <p:spPr>
          <a:xfrm>
            <a:off x="8283832" y="4436813"/>
            <a:ext cx="3918818" cy="481661"/>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8964383" y="4438543"/>
            <a:ext cx="2556020" cy="301942"/>
          </a:xfrm>
          <a:prstGeom prst="rect">
            <a:avLst/>
          </a:prstGeom>
        </p:spPr>
        <p:txBody>
          <a:bodyPr vert="horz" wrap="square" lIns="0" tIns="0" rIns="0" bIns="0" rtlCol="0">
            <a:spAutoFit/>
          </a:bodyPr>
          <a:lstStyle/>
          <a:p>
            <a:pPr marL="4333" defTabSz="155951"/>
            <a:r>
              <a:rPr sz="1962" b="1" spc="-51" dirty="0">
                <a:solidFill>
                  <a:prstClr val="black"/>
                </a:solidFill>
                <a:latin typeface="Arial"/>
                <a:cs typeface="Arial"/>
              </a:rPr>
              <a:t>Taxation </a:t>
            </a:r>
            <a:r>
              <a:rPr sz="1962" b="1" spc="-2" dirty="0">
                <a:solidFill>
                  <a:prstClr val="black"/>
                </a:solidFill>
                <a:latin typeface="Arial"/>
                <a:cs typeface="Arial"/>
              </a:rPr>
              <a:t>with</a:t>
            </a:r>
            <a:r>
              <a:rPr sz="1962" b="1" spc="-78" dirty="0">
                <a:solidFill>
                  <a:prstClr val="black"/>
                </a:solidFill>
                <a:latin typeface="Arial"/>
                <a:cs typeface="Arial"/>
              </a:rPr>
              <a:t> </a:t>
            </a:r>
            <a:r>
              <a:rPr sz="1962" b="1" spc="-51" dirty="0">
                <a:solidFill>
                  <a:prstClr val="black"/>
                </a:solidFill>
                <a:latin typeface="Arial"/>
                <a:cs typeface="Arial"/>
              </a:rPr>
              <a:t>Consent</a:t>
            </a:r>
            <a:endParaRPr sz="1962" dirty="0">
              <a:solidFill>
                <a:prstClr val="black"/>
              </a:solidFill>
              <a:latin typeface="Arial"/>
              <a:cs typeface="Arial"/>
            </a:endParaRPr>
          </a:p>
        </p:txBody>
      </p:sp>
      <p:sp>
        <p:nvSpPr>
          <p:cNvPr id="10" name="object 10"/>
          <p:cNvSpPr/>
          <p:nvPr/>
        </p:nvSpPr>
        <p:spPr>
          <a:xfrm>
            <a:off x="8283831" y="1203587"/>
            <a:ext cx="3918818" cy="1874792"/>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8860064" y="-4934301"/>
            <a:ext cx="2764618" cy="2367123"/>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80"/>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3" name="TextBox 12">
            <a:extLst>
              <a:ext uri="{FF2B5EF4-FFF2-40B4-BE49-F238E27FC236}">
                <a16:creationId xmlns:a16="http://schemas.microsoft.com/office/drawing/2014/main" id="{0A6FD7B8-D5EE-4FE6-9ADB-F1668673669A}"/>
              </a:ext>
            </a:extLst>
          </p:cNvPr>
          <p:cNvSpPr txBox="1"/>
          <p:nvPr/>
        </p:nvSpPr>
        <p:spPr>
          <a:xfrm>
            <a:off x="539715" y="633598"/>
            <a:ext cx="7582555" cy="5287986"/>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One of the most revolutionary concepts in Magna Carta was the idea that the King could not impose taxes at will.</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Because under the old order there was no private property, the king could impose taxes (in effect “rent” for using his property) without any regard to ability or willingness of the nobles and common people to pay them.</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After Magna Carta, at least in theory, there would be no more “taxation without representation.”  The King would need permission of a Parliament of Lords and Commons to raise new taxes.</a:t>
            </a: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D6C63E-22D9-40FD-AF90-6F5632A4309F}">
  <ds:schemaRefs>
    <ds:schemaRef ds:uri="http://schemas.microsoft.com/sharepoint/v3/contenttype/forms"/>
  </ds:schemaRefs>
</ds:datastoreItem>
</file>

<file path=customXml/itemProps2.xml><?xml version="1.0" encoding="utf-8"?>
<ds:datastoreItem xmlns:ds="http://schemas.openxmlformats.org/officeDocument/2006/customXml" ds:itemID="{28DC6412-8CE7-4C8A-96E9-2669F16D17E8}">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40262f94-9f35-4ac3-9a90-690165a166b7"/>
    <ds:schemaRef ds:uri="http://purl.org/dc/terms/"/>
    <ds:schemaRef ds:uri="a4f35948-e619-41b3-aa29-22878b09cfd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F195433-C13C-4992-BB9A-17B0DB253F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772</TotalTime>
  <Words>1100</Words>
  <Application>Microsoft Office PowerPoint</Application>
  <PresentationFormat>Widescreen</PresentationFormat>
  <Paragraphs>91</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Black</vt:lpstr>
      <vt:lpstr>Calibri</vt:lpstr>
      <vt:lpstr>Garamond</vt:lpstr>
      <vt:lpstr>Tahoma</vt:lpstr>
      <vt:lpstr>Organic</vt:lpstr>
      <vt:lpstr>What’s So Great About the Great Charter</vt:lpstr>
      <vt:lpstr>PowerPoint Presentation</vt:lpstr>
      <vt:lpstr>PowerPoint Presentation</vt:lpstr>
      <vt:lpstr>Celebrate</vt:lpstr>
      <vt:lpstr>Celebrate</vt:lpstr>
      <vt:lpstr>Celebrate</vt:lpstr>
      <vt:lpstr>Celebrate</vt:lpstr>
      <vt:lpstr>Celebrate</vt:lpstr>
      <vt:lpstr>Celebrate</vt:lpstr>
      <vt:lpstr>Celebrate</vt:lpstr>
      <vt:lpstr>Celebrate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RULE OF LAW THROUGH TIME</dc:title>
  <dc:creator>John Koehler</dc:creator>
  <cp:lastModifiedBy>John Koehler</cp:lastModifiedBy>
  <cp:revision>22</cp:revision>
  <cp:lastPrinted>2019-11-23T17:38:25Z</cp:lastPrinted>
  <dcterms:created xsi:type="dcterms:W3CDTF">2018-11-11T17:09:59Z</dcterms:created>
  <dcterms:modified xsi:type="dcterms:W3CDTF">2019-11-24T19:19:09Z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74065000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